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62" r:id="rId5"/>
    <p:sldId id="261" r:id="rId6"/>
    <p:sldId id="264" r:id="rId7"/>
    <p:sldId id="265" r:id="rId8"/>
    <p:sldId id="283" r:id="rId9"/>
    <p:sldId id="268" r:id="rId10"/>
    <p:sldId id="270" r:id="rId11"/>
    <p:sldId id="277" r:id="rId12"/>
    <p:sldId id="271" r:id="rId13"/>
    <p:sldId id="272" r:id="rId14"/>
    <p:sldId id="273" r:id="rId15"/>
    <p:sldId id="284" r:id="rId16"/>
    <p:sldId id="274" r:id="rId17"/>
    <p:sldId id="269" r:id="rId18"/>
    <p:sldId id="275" r:id="rId19"/>
    <p:sldId id="278" r:id="rId20"/>
    <p:sldId id="279" r:id="rId21"/>
    <p:sldId id="280" r:id="rId22"/>
    <p:sldId id="281" r:id="rId23"/>
    <p:sldId id="282" r:id="rId24"/>
    <p:sldId id="27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EE72"/>
    <a:srgbClr val="719EEF"/>
    <a:srgbClr val="D68F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4660"/>
  </p:normalViewPr>
  <p:slideViewPr>
    <p:cSldViewPr snapToGrid="0">
      <p:cViewPr varScale="1">
        <p:scale>
          <a:sx n="79" d="100"/>
          <a:sy n="79" d="100"/>
        </p:scale>
        <p:origin x="-114"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4598D-889E-4B5D-948F-534EA97EA18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t-IT"/>
        </a:p>
      </dgm:t>
    </dgm:pt>
    <dgm:pt modelId="{7EF37BF3-D44E-462B-998C-6F57911DBB03}">
      <dgm:prSet phldrT="[Testo]" custT="1"/>
      <dgm:spPr/>
      <dgm:t>
        <a:bodyPr/>
        <a:lstStyle/>
        <a:p>
          <a:r>
            <a:rPr lang="it-IT" sz="1800" b="1" dirty="0">
              <a:solidFill>
                <a:schemeClr val="bg1"/>
              </a:solidFill>
            </a:rPr>
            <a:t>CONSULENZA AL CLIENTE: ANALISI </a:t>
          </a:r>
          <a:r>
            <a:rPr lang="it-IT" sz="1800" b="1" dirty="0" err="1">
              <a:solidFill>
                <a:schemeClr val="bg1"/>
              </a:solidFill>
            </a:rPr>
            <a:t>DI</a:t>
          </a:r>
          <a:r>
            <a:rPr lang="it-IT" sz="1800" b="1" dirty="0">
              <a:solidFill>
                <a:schemeClr val="bg1"/>
              </a:solidFill>
            </a:rPr>
            <a:t> PREVENZIONE PERDITE, ASSISTENZA CONSULENZA E GESTIONE PROBLEMI ASSICURATIV</a:t>
          </a:r>
          <a:r>
            <a:rPr lang="it-IT" sz="2000" b="1" dirty="0">
              <a:solidFill>
                <a:schemeClr val="bg1"/>
              </a:solidFill>
            </a:rPr>
            <a:t>I</a:t>
          </a:r>
        </a:p>
        <a:p>
          <a:endParaRPr lang="it-IT" sz="2400" b="1" dirty="0"/>
        </a:p>
      </dgm:t>
    </dgm:pt>
    <dgm:pt modelId="{D4AD6550-B819-41D5-8BAA-58E71F78D696}" type="parTrans" cxnId="{3A878DD0-CF10-4557-88A3-34DC76553908}">
      <dgm:prSet/>
      <dgm:spPr/>
      <dgm:t>
        <a:bodyPr/>
        <a:lstStyle/>
        <a:p>
          <a:endParaRPr lang="it-IT"/>
        </a:p>
      </dgm:t>
    </dgm:pt>
    <dgm:pt modelId="{4931A5E3-9333-4BE9-A1CE-15901D94FE12}" type="sibTrans" cxnId="{3A878DD0-CF10-4557-88A3-34DC76553908}">
      <dgm:prSet/>
      <dgm:spPr/>
      <dgm:t>
        <a:bodyPr/>
        <a:lstStyle/>
        <a:p>
          <a:endParaRPr lang="it-IT"/>
        </a:p>
      </dgm:t>
    </dgm:pt>
    <dgm:pt modelId="{A9C1C12F-9183-42A3-8D3C-73B51CD49CD3}">
      <dgm:prSet phldrT="[Testo]" custT="1"/>
      <dgm:spPr/>
      <dgm:t>
        <a:bodyPr/>
        <a:lstStyle/>
        <a:p>
          <a:endParaRPr lang="it-IT" sz="2000" b="1" dirty="0"/>
        </a:p>
      </dgm:t>
    </dgm:pt>
    <dgm:pt modelId="{47667047-1186-484D-8CF1-B8EB022B732F}" type="parTrans" cxnId="{CB6B8BA0-4B79-4579-B59F-B92BE8CC67CA}">
      <dgm:prSet/>
      <dgm:spPr/>
      <dgm:t>
        <a:bodyPr/>
        <a:lstStyle/>
        <a:p>
          <a:endParaRPr lang="it-IT"/>
        </a:p>
      </dgm:t>
    </dgm:pt>
    <dgm:pt modelId="{2BCE67AD-A479-4F9B-B4A8-DAE84BD2E5AF}" type="sibTrans" cxnId="{CB6B8BA0-4B79-4579-B59F-B92BE8CC67CA}">
      <dgm:prSet/>
      <dgm:spPr/>
      <dgm:t>
        <a:bodyPr/>
        <a:lstStyle/>
        <a:p>
          <a:endParaRPr lang="it-IT"/>
        </a:p>
      </dgm:t>
    </dgm:pt>
    <dgm:pt modelId="{16AF322E-A3F3-48D0-AF90-A5CC2D233329}">
      <dgm:prSet phldrT="[Testo]" custT="1"/>
      <dgm:spPr/>
      <dgm:t>
        <a:bodyPr/>
        <a:lstStyle/>
        <a:p>
          <a:r>
            <a:rPr lang="it-IT" sz="1800" b="1" dirty="0">
              <a:solidFill>
                <a:schemeClr val="bg1"/>
              </a:solidFill>
            </a:rPr>
            <a:t>ADATTAMENTO AL NUOVO CONTESTO SOCIALE E SVILUPPO </a:t>
          </a:r>
          <a:r>
            <a:rPr lang="it-IT" sz="1800" b="1" dirty="0" err="1">
              <a:solidFill>
                <a:schemeClr val="bg1"/>
              </a:solidFill>
            </a:rPr>
            <a:t>DI</a:t>
          </a:r>
          <a:r>
            <a:rPr lang="it-IT" sz="1800" b="1" dirty="0">
              <a:solidFill>
                <a:schemeClr val="bg1"/>
              </a:solidFill>
            </a:rPr>
            <a:t> NUOVI PRODOTTI</a:t>
          </a:r>
        </a:p>
      </dgm:t>
    </dgm:pt>
    <dgm:pt modelId="{9957C03F-4667-4393-B482-1E5845EA4BDF}" type="parTrans" cxnId="{6B641BB1-7198-46E5-8C2A-46B6B04BF548}">
      <dgm:prSet/>
      <dgm:spPr/>
      <dgm:t>
        <a:bodyPr/>
        <a:lstStyle/>
        <a:p>
          <a:endParaRPr lang="it-IT"/>
        </a:p>
      </dgm:t>
    </dgm:pt>
    <dgm:pt modelId="{A262D060-A4F2-4318-B012-12C144B56A88}" type="sibTrans" cxnId="{6B641BB1-7198-46E5-8C2A-46B6B04BF548}">
      <dgm:prSet/>
      <dgm:spPr/>
      <dgm:t>
        <a:bodyPr/>
        <a:lstStyle/>
        <a:p>
          <a:endParaRPr lang="it-IT"/>
        </a:p>
      </dgm:t>
    </dgm:pt>
    <dgm:pt modelId="{ED965AA9-2EA0-4D51-99F8-684AED0CADBE}" type="pres">
      <dgm:prSet presAssocID="{41F4598D-889E-4B5D-948F-534EA97EA181}" presName="arrowDiagram" presStyleCnt="0">
        <dgm:presLayoutVars>
          <dgm:chMax val="5"/>
          <dgm:dir/>
          <dgm:resizeHandles val="exact"/>
        </dgm:presLayoutVars>
      </dgm:prSet>
      <dgm:spPr/>
      <dgm:t>
        <a:bodyPr/>
        <a:lstStyle/>
        <a:p>
          <a:endParaRPr lang="it-IT"/>
        </a:p>
      </dgm:t>
    </dgm:pt>
    <dgm:pt modelId="{EE270426-E727-4CC1-9CE4-B2F5320C03DD}" type="pres">
      <dgm:prSet presAssocID="{41F4598D-889E-4B5D-948F-534EA97EA181}" presName="arrow" presStyleLbl="bgShp" presStyleIdx="0" presStyleCnt="1" custLinFactNeighborX="-2311" custLinFactNeighborY="2500">
        <dgm:style>
          <a:lnRef idx="2">
            <a:schemeClr val="accent1">
              <a:shade val="50000"/>
            </a:schemeClr>
          </a:lnRef>
          <a:fillRef idx="1">
            <a:schemeClr val="accent1"/>
          </a:fillRef>
          <a:effectRef idx="0">
            <a:schemeClr val="accent1"/>
          </a:effectRef>
          <a:fontRef idx="minor">
            <a:schemeClr val="lt1"/>
          </a:fontRef>
        </dgm:style>
      </dgm:prSet>
      <dgm:spPr/>
    </dgm:pt>
    <dgm:pt modelId="{20AFFA32-08BB-40AD-A73C-2AC904BDC6CC}" type="pres">
      <dgm:prSet presAssocID="{41F4598D-889E-4B5D-948F-534EA97EA181}" presName="arrowDiagram3" presStyleCnt="0"/>
      <dgm:spPr/>
    </dgm:pt>
    <dgm:pt modelId="{944161D3-4D57-4398-9991-60C30C81E3F8}" type="pres">
      <dgm:prSet presAssocID="{7EF37BF3-D44E-462B-998C-6F57911DBB03}" presName="bullet3a" presStyleLbl="node1" presStyleIdx="0" presStyleCnt="3">
        <dgm:style>
          <a:lnRef idx="2">
            <a:schemeClr val="dk1"/>
          </a:lnRef>
          <a:fillRef idx="1">
            <a:schemeClr val="lt1"/>
          </a:fillRef>
          <a:effectRef idx="0">
            <a:schemeClr val="dk1"/>
          </a:effectRef>
          <a:fontRef idx="minor">
            <a:schemeClr val="dk1"/>
          </a:fontRef>
        </dgm:style>
      </dgm:prSet>
      <dgm:spPr/>
    </dgm:pt>
    <dgm:pt modelId="{E12EAAFC-C22D-4C17-8850-19F656ECBA6B}" type="pres">
      <dgm:prSet presAssocID="{7EF37BF3-D44E-462B-998C-6F57911DBB03}" presName="textBox3a" presStyleLbl="revTx" presStyleIdx="0" presStyleCnt="3" custAng="10800000" custFlipVert="1" custScaleX="181071" custScaleY="101504" custLinFactNeighborX="43970" custLinFactNeighborY="-6017">
        <dgm:presLayoutVars>
          <dgm:bulletEnabled val="1"/>
        </dgm:presLayoutVars>
      </dgm:prSet>
      <dgm:spPr/>
      <dgm:t>
        <a:bodyPr/>
        <a:lstStyle/>
        <a:p>
          <a:endParaRPr lang="it-IT"/>
        </a:p>
      </dgm:t>
    </dgm:pt>
    <dgm:pt modelId="{F0FE7208-3D7A-4ECA-89B9-96B9A2F58184}" type="pres">
      <dgm:prSet presAssocID="{A9C1C12F-9183-42A3-8D3C-73B51CD49CD3}" presName="bullet3b" presStyleLbl="node1" presStyleIdx="1" presStyleCnt="3">
        <dgm:style>
          <a:lnRef idx="2">
            <a:schemeClr val="dk1"/>
          </a:lnRef>
          <a:fillRef idx="1">
            <a:schemeClr val="lt1"/>
          </a:fillRef>
          <a:effectRef idx="0">
            <a:schemeClr val="dk1"/>
          </a:effectRef>
          <a:fontRef idx="minor">
            <a:schemeClr val="dk1"/>
          </a:fontRef>
        </dgm:style>
      </dgm:prSet>
      <dgm:spPr/>
    </dgm:pt>
    <dgm:pt modelId="{AF939E50-4A8E-4DE0-BF4A-43820D1FC680}" type="pres">
      <dgm:prSet presAssocID="{A9C1C12F-9183-42A3-8D3C-73B51CD49CD3}" presName="textBox3b" presStyleLbl="revTx" presStyleIdx="1" presStyleCnt="3" custScaleX="183442" custScaleY="39247" custLinFactNeighborX="9132" custLinFactNeighborY="-22775">
        <dgm:presLayoutVars>
          <dgm:bulletEnabled val="1"/>
        </dgm:presLayoutVars>
      </dgm:prSet>
      <dgm:spPr/>
      <dgm:t>
        <a:bodyPr/>
        <a:lstStyle/>
        <a:p>
          <a:endParaRPr lang="it-IT"/>
        </a:p>
      </dgm:t>
    </dgm:pt>
    <dgm:pt modelId="{726BF023-4DE6-4CFC-AC09-E75ACDABB45F}" type="pres">
      <dgm:prSet presAssocID="{16AF322E-A3F3-48D0-AF90-A5CC2D233329}" presName="bullet3c" presStyleLbl="node1" presStyleIdx="2" presStyleCnt="3">
        <dgm:style>
          <a:lnRef idx="2">
            <a:schemeClr val="dk1"/>
          </a:lnRef>
          <a:fillRef idx="1">
            <a:schemeClr val="lt1"/>
          </a:fillRef>
          <a:effectRef idx="0">
            <a:schemeClr val="dk1"/>
          </a:effectRef>
          <a:fontRef idx="minor">
            <a:schemeClr val="dk1"/>
          </a:fontRef>
        </dgm:style>
      </dgm:prSet>
      <dgm:spPr/>
    </dgm:pt>
    <dgm:pt modelId="{EE9AEE8A-F89B-4A62-88A8-D61EC909AB8F}" type="pres">
      <dgm:prSet presAssocID="{16AF322E-A3F3-48D0-AF90-A5CC2D233329}" presName="textBox3c" presStyleLbl="revTx" presStyleIdx="2" presStyleCnt="3" custScaleX="157025" custScaleY="29932" custLinFactNeighborX="36232" custLinFactNeighborY="-42226">
        <dgm:presLayoutVars>
          <dgm:bulletEnabled val="1"/>
        </dgm:presLayoutVars>
      </dgm:prSet>
      <dgm:spPr/>
      <dgm:t>
        <a:bodyPr/>
        <a:lstStyle/>
        <a:p>
          <a:endParaRPr lang="it-IT"/>
        </a:p>
      </dgm:t>
    </dgm:pt>
  </dgm:ptLst>
  <dgm:cxnLst>
    <dgm:cxn modelId="{898CED3A-2E80-429F-B986-C07DA8613DFA}" type="presOf" srcId="{A9C1C12F-9183-42A3-8D3C-73B51CD49CD3}" destId="{AF939E50-4A8E-4DE0-BF4A-43820D1FC680}" srcOrd="0" destOrd="0" presId="urn:microsoft.com/office/officeart/2005/8/layout/arrow2"/>
    <dgm:cxn modelId="{CB6B8BA0-4B79-4579-B59F-B92BE8CC67CA}" srcId="{41F4598D-889E-4B5D-948F-534EA97EA181}" destId="{A9C1C12F-9183-42A3-8D3C-73B51CD49CD3}" srcOrd="1" destOrd="0" parTransId="{47667047-1186-484D-8CF1-B8EB022B732F}" sibTransId="{2BCE67AD-A479-4F9B-B4A8-DAE84BD2E5AF}"/>
    <dgm:cxn modelId="{3A878DD0-CF10-4557-88A3-34DC76553908}" srcId="{41F4598D-889E-4B5D-948F-534EA97EA181}" destId="{7EF37BF3-D44E-462B-998C-6F57911DBB03}" srcOrd="0" destOrd="0" parTransId="{D4AD6550-B819-41D5-8BAA-58E71F78D696}" sibTransId="{4931A5E3-9333-4BE9-A1CE-15901D94FE12}"/>
    <dgm:cxn modelId="{C6F7EA45-3369-4BB7-8DEB-C51F5AB6AB2C}" type="presOf" srcId="{7EF37BF3-D44E-462B-998C-6F57911DBB03}" destId="{E12EAAFC-C22D-4C17-8850-19F656ECBA6B}" srcOrd="0" destOrd="0" presId="urn:microsoft.com/office/officeart/2005/8/layout/arrow2"/>
    <dgm:cxn modelId="{977C98FE-6F9A-4A3D-8E4D-13417053BC71}" type="presOf" srcId="{16AF322E-A3F3-48D0-AF90-A5CC2D233329}" destId="{EE9AEE8A-F89B-4A62-88A8-D61EC909AB8F}" srcOrd="0" destOrd="0" presId="urn:microsoft.com/office/officeart/2005/8/layout/arrow2"/>
    <dgm:cxn modelId="{FB66B8D7-DC7A-40A5-AD57-2F828394B110}" type="presOf" srcId="{41F4598D-889E-4B5D-948F-534EA97EA181}" destId="{ED965AA9-2EA0-4D51-99F8-684AED0CADBE}" srcOrd="0" destOrd="0" presId="urn:microsoft.com/office/officeart/2005/8/layout/arrow2"/>
    <dgm:cxn modelId="{6B641BB1-7198-46E5-8C2A-46B6B04BF548}" srcId="{41F4598D-889E-4B5D-948F-534EA97EA181}" destId="{16AF322E-A3F3-48D0-AF90-A5CC2D233329}" srcOrd="2" destOrd="0" parTransId="{9957C03F-4667-4393-B482-1E5845EA4BDF}" sibTransId="{A262D060-A4F2-4318-B012-12C144B56A88}"/>
    <dgm:cxn modelId="{192A2808-3C10-4D71-AC09-02F9F5947B74}" type="presParOf" srcId="{ED965AA9-2EA0-4D51-99F8-684AED0CADBE}" destId="{EE270426-E727-4CC1-9CE4-B2F5320C03DD}" srcOrd="0" destOrd="0" presId="urn:microsoft.com/office/officeart/2005/8/layout/arrow2"/>
    <dgm:cxn modelId="{463B38F2-A3EA-4385-AD6E-2CBE2896E34F}" type="presParOf" srcId="{ED965AA9-2EA0-4D51-99F8-684AED0CADBE}" destId="{20AFFA32-08BB-40AD-A73C-2AC904BDC6CC}" srcOrd="1" destOrd="0" presId="urn:microsoft.com/office/officeart/2005/8/layout/arrow2"/>
    <dgm:cxn modelId="{E601C6D2-FB9D-424F-AD83-2AA3A3788CB2}" type="presParOf" srcId="{20AFFA32-08BB-40AD-A73C-2AC904BDC6CC}" destId="{944161D3-4D57-4398-9991-60C30C81E3F8}" srcOrd="0" destOrd="0" presId="urn:microsoft.com/office/officeart/2005/8/layout/arrow2"/>
    <dgm:cxn modelId="{5F905A91-134B-492F-ABD5-0FFAAB4CD85F}" type="presParOf" srcId="{20AFFA32-08BB-40AD-A73C-2AC904BDC6CC}" destId="{E12EAAFC-C22D-4C17-8850-19F656ECBA6B}" srcOrd="1" destOrd="0" presId="urn:microsoft.com/office/officeart/2005/8/layout/arrow2"/>
    <dgm:cxn modelId="{068A9EF4-FBD7-45BB-818E-9E943BB2C47F}" type="presParOf" srcId="{20AFFA32-08BB-40AD-A73C-2AC904BDC6CC}" destId="{F0FE7208-3D7A-4ECA-89B9-96B9A2F58184}" srcOrd="2" destOrd="0" presId="urn:microsoft.com/office/officeart/2005/8/layout/arrow2"/>
    <dgm:cxn modelId="{0F92B87B-8C8A-4AAD-82BE-F9AE77926918}" type="presParOf" srcId="{20AFFA32-08BB-40AD-A73C-2AC904BDC6CC}" destId="{AF939E50-4A8E-4DE0-BF4A-43820D1FC680}" srcOrd="3" destOrd="0" presId="urn:microsoft.com/office/officeart/2005/8/layout/arrow2"/>
    <dgm:cxn modelId="{0703CE54-4CCB-422C-BB4F-F19028577EE5}" type="presParOf" srcId="{20AFFA32-08BB-40AD-A73C-2AC904BDC6CC}" destId="{726BF023-4DE6-4CFC-AC09-E75ACDABB45F}" srcOrd="4" destOrd="0" presId="urn:microsoft.com/office/officeart/2005/8/layout/arrow2"/>
    <dgm:cxn modelId="{BE6B0D67-6FCE-42CF-97DF-63D37ACBC482}" type="presParOf" srcId="{20AFFA32-08BB-40AD-A73C-2AC904BDC6CC}" destId="{EE9AEE8A-F89B-4A62-88A8-D61EC909AB8F}" srcOrd="5" destOrd="0" presId="urn:microsoft.com/office/officeart/2005/8/layout/arrow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270426-E727-4CC1-9CE4-B2F5320C03DD}">
      <dsp:nvSpPr>
        <dsp:cNvPr id="0" name=""/>
        <dsp:cNvSpPr/>
      </dsp:nvSpPr>
      <dsp:spPr>
        <a:xfrm>
          <a:off x="278303" y="0"/>
          <a:ext cx="8740240" cy="5462650"/>
        </a:xfrm>
        <a:prstGeom prst="swooshArrow">
          <a:avLst>
            <a:gd name="adj1" fmla="val 25000"/>
            <a:gd name="adj2" fmla="val 25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944161D3-4D57-4398-9991-60C30C81E3F8}">
      <dsp:nvSpPr>
        <dsp:cNvPr id="0" name=""/>
        <dsp:cNvSpPr/>
      </dsp:nvSpPr>
      <dsp:spPr>
        <a:xfrm>
          <a:off x="1590300" y="3764385"/>
          <a:ext cx="227246" cy="227246"/>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E12EAAFC-C22D-4C17-8850-19F656ECBA6B}">
      <dsp:nvSpPr>
        <dsp:cNvPr id="0" name=""/>
        <dsp:cNvSpPr/>
      </dsp:nvSpPr>
      <dsp:spPr>
        <a:xfrm rot="10800000" flipV="1">
          <a:off x="1773866" y="3771145"/>
          <a:ext cx="3687467" cy="160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0" rIns="0" bIns="0" numCol="1" spcCol="1270" anchor="t" anchorCtr="0">
          <a:noAutofit/>
        </a:bodyPr>
        <a:lstStyle/>
        <a:p>
          <a:pPr lvl="0" algn="l" defTabSz="800100">
            <a:lnSpc>
              <a:spcPct val="90000"/>
            </a:lnSpc>
            <a:spcBef>
              <a:spcPct val="0"/>
            </a:spcBef>
            <a:spcAft>
              <a:spcPct val="35000"/>
            </a:spcAft>
          </a:pPr>
          <a:r>
            <a:rPr lang="it-IT" sz="1800" b="1" kern="1200" dirty="0">
              <a:solidFill>
                <a:schemeClr val="bg1"/>
              </a:solidFill>
            </a:rPr>
            <a:t>CONSULENZA AL CLIENTE: ANALISI </a:t>
          </a:r>
          <a:r>
            <a:rPr lang="it-IT" sz="1800" b="1" kern="1200" dirty="0" err="1">
              <a:solidFill>
                <a:schemeClr val="bg1"/>
              </a:solidFill>
            </a:rPr>
            <a:t>DI</a:t>
          </a:r>
          <a:r>
            <a:rPr lang="it-IT" sz="1800" b="1" kern="1200" dirty="0">
              <a:solidFill>
                <a:schemeClr val="bg1"/>
              </a:solidFill>
            </a:rPr>
            <a:t> PREVENZIONE PERDITE, ASSISTENZA CONSULENZA E GESTIONE PROBLEMI ASSICURATIV</a:t>
          </a:r>
          <a:r>
            <a:rPr lang="it-IT" sz="2000" b="1" kern="1200" dirty="0">
              <a:solidFill>
                <a:schemeClr val="bg1"/>
              </a:solidFill>
            </a:rPr>
            <a:t>I</a:t>
          </a:r>
        </a:p>
        <a:p>
          <a:pPr lvl="0" algn="l" defTabSz="800100">
            <a:lnSpc>
              <a:spcPct val="90000"/>
            </a:lnSpc>
            <a:spcBef>
              <a:spcPct val="0"/>
            </a:spcBef>
            <a:spcAft>
              <a:spcPct val="35000"/>
            </a:spcAft>
          </a:pPr>
          <a:endParaRPr lang="it-IT" sz="2400" b="1" kern="1200" dirty="0"/>
        </a:p>
      </dsp:txBody>
      <dsp:txXfrm rot="10800000" flipV="1">
        <a:off x="1773866" y="3771145"/>
        <a:ext cx="3687467" cy="1602449"/>
      </dsp:txXfrm>
    </dsp:sp>
    <dsp:sp modelId="{F0FE7208-3D7A-4ECA-89B9-96B9A2F58184}">
      <dsp:nvSpPr>
        <dsp:cNvPr id="0" name=""/>
        <dsp:cNvSpPr/>
      </dsp:nvSpPr>
      <dsp:spPr>
        <a:xfrm>
          <a:off x="3596186" y="2279636"/>
          <a:ext cx="410791" cy="410791"/>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AF939E50-4A8E-4DE0-BF4A-43820D1FC680}">
      <dsp:nvSpPr>
        <dsp:cNvPr id="0" name=""/>
        <dsp:cNvSpPr/>
      </dsp:nvSpPr>
      <dsp:spPr>
        <a:xfrm>
          <a:off x="3117976" y="2710924"/>
          <a:ext cx="3847985" cy="11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70" tIns="0" rIns="0" bIns="0" numCol="1" spcCol="1270" anchor="t" anchorCtr="0">
          <a:noAutofit/>
        </a:bodyPr>
        <a:lstStyle/>
        <a:p>
          <a:pPr lvl="0" algn="l" defTabSz="889000">
            <a:lnSpc>
              <a:spcPct val="90000"/>
            </a:lnSpc>
            <a:spcBef>
              <a:spcPct val="0"/>
            </a:spcBef>
            <a:spcAft>
              <a:spcPct val="35000"/>
            </a:spcAft>
          </a:pPr>
          <a:endParaRPr lang="it-IT" sz="2000" b="1" kern="1200" dirty="0"/>
        </a:p>
      </dsp:txBody>
      <dsp:txXfrm>
        <a:off x="3117976" y="2710924"/>
        <a:ext cx="3847985" cy="1166295"/>
      </dsp:txXfrm>
    </dsp:sp>
    <dsp:sp modelId="{726BF023-4DE6-4CFC-AC09-E75ACDABB45F}">
      <dsp:nvSpPr>
        <dsp:cNvPr id="0" name=""/>
        <dsp:cNvSpPr/>
      </dsp:nvSpPr>
      <dsp:spPr>
        <a:xfrm>
          <a:off x="6008492" y="1376114"/>
          <a:ext cx="568115" cy="568115"/>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EE9AEE8A-F89B-4A62-88A8-D61EC909AB8F}">
      <dsp:nvSpPr>
        <dsp:cNvPr id="0" name=""/>
        <dsp:cNvSpPr/>
      </dsp:nvSpPr>
      <dsp:spPr>
        <a:xfrm>
          <a:off x="6406974" y="1387125"/>
          <a:ext cx="3293846" cy="1136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033" tIns="0" rIns="0" bIns="0" numCol="1" spcCol="1270" anchor="t" anchorCtr="0">
          <a:noAutofit/>
        </a:bodyPr>
        <a:lstStyle/>
        <a:p>
          <a:pPr lvl="0" algn="l" defTabSz="800100">
            <a:lnSpc>
              <a:spcPct val="90000"/>
            </a:lnSpc>
            <a:spcBef>
              <a:spcPct val="0"/>
            </a:spcBef>
            <a:spcAft>
              <a:spcPct val="35000"/>
            </a:spcAft>
          </a:pPr>
          <a:r>
            <a:rPr lang="it-IT" sz="1800" b="1" kern="1200" dirty="0">
              <a:solidFill>
                <a:schemeClr val="bg1"/>
              </a:solidFill>
            </a:rPr>
            <a:t>ADATTAMENTO AL NUOVO CONTESTO SOCIALE E SVILUPPO </a:t>
          </a:r>
          <a:r>
            <a:rPr lang="it-IT" sz="1800" b="1" kern="1200" dirty="0" err="1">
              <a:solidFill>
                <a:schemeClr val="bg1"/>
              </a:solidFill>
            </a:rPr>
            <a:t>DI</a:t>
          </a:r>
          <a:r>
            <a:rPr lang="it-IT" sz="1800" b="1" kern="1200" dirty="0">
              <a:solidFill>
                <a:schemeClr val="bg1"/>
              </a:solidFill>
            </a:rPr>
            <a:t> NUOVI PRODOTTI</a:t>
          </a:r>
        </a:p>
      </dsp:txBody>
      <dsp:txXfrm>
        <a:off x="6406974" y="1387125"/>
        <a:ext cx="3293846" cy="11363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016C76-7537-4755-A95C-776EFA701A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60BCCBEF-F9F3-43EB-8505-7CA3115B4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386C12BD-BFE3-43B8-AA30-1AACA4C6F7F9}"/>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A413085C-1476-4B4D-83EF-1DE0815165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8CF1C03-5C77-48C8-B34B-4E9E3D6EC53C}"/>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98480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9FA7DD-D41B-433C-8CAF-C85DF12CD2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B37910E-0397-4347-85FB-436EE83E6060}"/>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00EAF58-FB00-4632-A5DE-D45D0C66C958}"/>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22D9D4C5-DF98-4813-BFE8-9DFE22EFC3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322DED3-7786-455B-92AD-964D5A54AC9A}"/>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415403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1384201D-9B74-4716-A198-A5AC762DD9C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8704AA7-10C7-44A3-A768-57C2A7E523D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7CC708B-1BDD-4762-A77A-710AF17F2981}"/>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E5F860C2-0FD4-4C41-A976-60694DB013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F847916-923E-4711-B67D-94813FB3A186}"/>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405336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908FEA-FFCF-4F2F-8EA8-111DC2F039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E368B3A-CE14-409D-9E7D-53811EF7B9E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F957E1D-95A4-440D-A83F-0474ECFD1D2F}"/>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EBC9C336-9F3A-490B-82BC-6508E9158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DA0A7CE-2666-4FF0-9BF7-97743F4B1BA5}"/>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280943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0B4AEF-6644-4BBB-AEDD-C54AECE8BD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EA3C868-4499-4CFF-B61E-E31F7D96E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8109AC31-60DF-472C-BB2A-F82B733DF0E6}"/>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8778E4EF-9EB5-43AA-A798-D88B132077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FB861F7-0FA6-40D2-9F44-F4FB49D529A1}"/>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14064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D2D16A-BF29-4F2E-BD43-B15D66D7E6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F09EA9A-2732-41D8-A6E3-7F7FB485257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BE2FEC68-5BE7-4BB1-9947-8B20E967442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4082F671-4549-4B34-A149-65DC598B712A}"/>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6" name="Segnaposto piè di pagina 5">
            <a:extLst>
              <a:ext uri="{FF2B5EF4-FFF2-40B4-BE49-F238E27FC236}">
                <a16:creationId xmlns:a16="http://schemas.microsoft.com/office/drawing/2014/main" xmlns="" id="{5F4F72CA-E4CD-4A1A-8614-33416455BA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83B26D0-6D01-48FB-A6E1-BC009A590637}"/>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305060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21366C-06BE-4121-BE05-F3C2709755E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F995517-419D-42CA-9E80-B68508AF6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4AE1C4E7-C6C6-4EC0-B470-8A7C5C1514A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BDDBB81-89B4-4C89-9C94-EF7966A34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D4AE67BA-B85A-445D-A49A-BE0B0789411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93B4275D-C431-40DA-9757-EE799C94021D}"/>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8" name="Segnaposto piè di pagina 7">
            <a:extLst>
              <a:ext uri="{FF2B5EF4-FFF2-40B4-BE49-F238E27FC236}">
                <a16:creationId xmlns:a16="http://schemas.microsoft.com/office/drawing/2014/main" xmlns="" id="{42DAB3BD-32C5-49BF-AAEC-04498E88C9F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D4FDE26D-66F4-4BCD-BB16-2206CEAE0EDE}"/>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185120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3DDD82-338D-44EC-9ED6-014BD91CB87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190F3C22-AE1E-4993-AE16-AF228046B442}"/>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4" name="Segnaposto piè di pagina 3">
            <a:extLst>
              <a:ext uri="{FF2B5EF4-FFF2-40B4-BE49-F238E27FC236}">
                <a16:creationId xmlns:a16="http://schemas.microsoft.com/office/drawing/2014/main" xmlns="" id="{2D6A8DF0-BB44-4D22-91B9-C49D17ADA2C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787AEBBD-7F45-40B6-9AB9-C85A2FF2E4A7}"/>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36811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486E29B9-865C-4B13-86C3-0EF2ED3D855C}"/>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3" name="Segnaposto piè di pagina 2">
            <a:extLst>
              <a:ext uri="{FF2B5EF4-FFF2-40B4-BE49-F238E27FC236}">
                <a16:creationId xmlns:a16="http://schemas.microsoft.com/office/drawing/2014/main" xmlns="" id="{367D4A55-A6A5-4B60-BD0B-487321152B5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2ECDB2F7-B4A1-4294-95BE-91EF62519C35}"/>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245096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CE8C87A-A90C-4389-8CA3-12D767DDDC0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6EE13DB-96B9-47FC-A7EE-F038D39D8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93DF9E6-113E-4D21-A710-556A67C9D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5FF7EF98-AE88-470C-B5BB-472AD8700927}"/>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6" name="Segnaposto piè di pagina 5">
            <a:extLst>
              <a:ext uri="{FF2B5EF4-FFF2-40B4-BE49-F238E27FC236}">
                <a16:creationId xmlns:a16="http://schemas.microsoft.com/office/drawing/2014/main" xmlns="" id="{B82A40DD-0260-4AE8-9125-6F9BD0E362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30E4B8C-A2FB-4C2B-8A7A-83F660C84D58}"/>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90162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CE03BE-FF44-4DF7-B07B-6018EDA2AE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2B394A31-AECF-4FD4-8F41-F0ADF8AF9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031E28D-020E-423A-8B63-FA382AEBF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E32C5C1C-6DC7-4BF4-BE64-5085AF0FDDA9}"/>
              </a:ext>
            </a:extLst>
          </p:cNvPr>
          <p:cNvSpPr>
            <a:spLocks noGrp="1"/>
          </p:cNvSpPr>
          <p:nvPr>
            <p:ph type="dt" sz="half" idx="10"/>
          </p:nvPr>
        </p:nvSpPr>
        <p:spPr/>
        <p:txBody>
          <a:bodyPr/>
          <a:lstStyle/>
          <a:p>
            <a:fld id="{9946A6F5-C48A-418D-B70A-A2FD8E48C178}" type="datetimeFigureOut">
              <a:rPr lang="it-IT" smtClean="0"/>
              <a:pPr/>
              <a:t>30/01/2019</a:t>
            </a:fld>
            <a:endParaRPr lang="it-IT"/>
          </a:p>
        </p:txBody>
      </p:sp>
      <p:sp>
        <p:nvSpPr>
          <p:cNvPr id="6" name="Segnaposto piè di pagina 5">
            <a:extLst>
              <a:ext uri="{FF2B5EF4-FFF2-40B4-BE49-F238E27FC236}">
                <a16:creationId xmlns:a16="http://schemas.microsoft.com/office/drawing/2014/main" xmlns="" id="{56F450A8-0D23-42D4-8C65-E4FCF367B0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C76AF91-72D2-4BC4-A366-C5271CA72B78}"/>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420373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5BBB545E-7CCA-4F96-A98A-8550B42D2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023EB8F-C91D-4090-860F-FD52B7D39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D8142BA-3604-4E5E-B7A1-70AAA0B5E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6A6F5-C48A-418D-B70A-A2FD8E48C178}" type="datetimeFigureOut">
              <a:rPr lang="it-IT" smtClean="0"/>
              <a:pPr/>
              <a:t>30/01/2019</a:t>
            </a:fld>
            <a:endParaRPr lang="it-IT"/>
          </a:p>
        </p:txBody>
      </p:sp>
      <p:sp>
        <p:nvSpPr>
          <p:cNvPr id="5" name="Segnaposto piè di pagina 4">
            <a:extLst>
              <a:ext uri="{FF2B5EF4-FFF2-40B4-BE49-F238E27FC236}">
                <a16:creationId xmlns:a16="http://schemas.microsoft.com/office/drawing/2014/main" xmlns="" id="{D1C1CA6C-AF25-43E2-A773-903E34994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A15EF3E8-475A-4C8C-8FD1-417E2A582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00BA4-ECE7-42D9-94B7-946A4F6864A3}" type="slidenum">
              <a:rPr lang="it-IT" smtClean="0"/>
              <a:pPr/>
              <a:t>‹N›</a:t>
            </a:fld>
            <a:endParaRPr lang="it-IT"/>
          </a:p>
        </p:txBody>
      </p:sp>
    </p:spTree>
    <p:extLst>
      <p:ext uri="{BB962C8B-B14F-4D97-AF65-F5344CB8AC3E}">
        <p14:creationId xmlns:p14="http://schemas.microsoft.com/office/powerpoint/2010/main" xmlns="" val="209260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7.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www.gildatitutela.it/" TargetMode="External"/><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emf"/><Relationship Id="rId7"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emf"/><Relationship Id="rId7" Type="http://schemas.openxmlformats.org/officeDocument/2006/relationships/image" Target="../media/image3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emf"/><Relationship Id="rId7"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hdphoto" Target="../media/hdphoto1.wdp"/><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6.png"/><Relationship Id="rId5" Type="http://schemas.openxmlformats.org/officeDocument/2006/relationships/image" Target="../media/image11.jpeg"/><Relationship Id="rId10" Type="http://schemas.openxmlformats.org/officeDocument/2006/relationships/image" Target="../media/image3.emf"/><Relationship Id="rId4" Type="http://schemas.openxmlformats.org/officeDocument/2006/relationships/image" Target="../media/image10.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emf"/><Relationship Id="rId5" Type="http://schemas.microsoft.com/office/2007/relationships/hdphoto" Target="../media/hdphoto3.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emf"/><Relationship Id="rId7" Type="http://schemas.openxmlformats.org/officeDocument/2006/relationships/diagramLayout" Target="../diagrams/layout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emf"/><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D05EB6BA-8569-4519-921C-D4CED6DC6241}"/>
              </a:ext>
            </a:extLst>
          </p:cNvPr>
          <p:cNvSpPr/>
          <p:nvPr/>
        </p:nvSpPr>
        <p:spPr>
          <a:xfrm>
            <a:off x="6762044" y="3632308"/>
            <a:ext cx="6096000" cy="646331"/>
          </a:xfrm>
          <a:prstGeom prst="rect">
            <a:avLst/>
          </a:prstGeom>
        </p:spPr>
        <p:txBody>
          <a:bodyPr>
            <a:spAutoFit/>
          </a:bodyPr>
          <a:lstStyle/>
          <a:p>
            <a:r>
              <a:rPr lang="it-IT" i="1" dirty="0">
                <a:solidFill>
                  <a:srgbClr val="FFFFFF"/>
                </a:solidFill>
                <a:latin typeface="Calibri,Italic"/>
              </a:rPr>
              <a:t>Europ Assistance</a:t>
            </a:r>
          </a:p>
          <a:p>
            <a:r>
              <a:rPr lang="it-IT" i="1" dirty="0">
                <a:solidFill>
                  <a:srgbClr val="FFFFFF"/>
                </a:solidFill>
                <a:latin typeface="Calibri,Italic"/>
              </a:rPr>
              <a:t>Corporate presentation 2018</a:t>
            </a:r>
            <a:endParaRPr lang="it-IT" dirty="0"/>
          </a:p>
        </p:txBody>
      </p:sp>
      <p:pic>
        <p:nvPicPr>
          <p:cNvPr id="12" name="Immagine 11">
            <a:extLst>
              <a:ext uri="{FF2B5EF4-FFF2-40B4-BE49-F238E27FC236}">
                <a16:creationId xmlns:a16="http://schemas.microsoft.com/office/drawing/2014/main" xmlns="" id="{ABDF72CE-4306-4AC5-B35E-BE6B8A945315}"/>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4" name="Immagine 13">
            <a:extLst>
              <a:ext uri="{FF2B5EF4-FFF2-40B4-BE49-F238E27FC236}">
                <a16:creationId xmlns:a16="http://schemas.microsoft.com/office/drawing/2014/main" xmlns="" id="{FB787AD2-24B2-4A94-9C05-4FA15E11A06B}"/>
              </a:ext>
            </a:extLst>
          </p:cNvPr>
          <p:cNvPicPr>
            <a:picLocks noChangeAspect="1"/>
          </p:cNvPicPr>
          <p:nvPr/>
        </p:nvPicPr>
        <p:blipFill>
          <a:blip r:embed="rId3" cstate="print"/>
          <a:stretch>
            <a:fillRect/>
          </a:stretch>
        </p:blipFill>
        <p:spPr>
          <a:xfrm>
            <a:off x="598944" y="1828800"/>
            <a:ext cx="3659880" cy="4513852"/>
          </a:xfrm>
          <a:prstGeom prst="rect">
            <a:avLst/>
          </a:prstGeom>
        </p:spPr>
      </p:pic>
      <p:sp>
        <p:nvSpPr>
          <p:cNvPr id="16" name="Titolo 1">
            <a:extLst>
              <a:ext uri="{FF2B5EF4-FFF2-40B4-BE49-F238E27FC236}">
                <a16:creationId xmlns:a16="http://schemas.microsoft.com/office/drawing/2014/main" xmlns="" id="{2BC18F87-BC8F-4702-A026-250F2B305723}"/>
              </a:ext>
            </a:extLst>
          </p:cNvPr>
          <p:cNvSpPr>
            <a:spLocks noGrp="1"/>
          </p:cNvSpPr>
          <p:nvPr>
            <p:ph type="ctrTitle"/>
          </p:nvPr>
        </p:nvSpPr>
        <p:spPr>
          <a:xfrm>
            <a:off x="4839850" y="2496312"/>
            <a:ext cx="6583680" cy="1857461"/>
          </a:xfrm>
        </p:spPr>
        <p:txBody>
          <a:bodyPr>
            <a:noAutofit/>
          </a:bodyPr>
          <a:lstStyle/>
          <a:p>
            <a:pPr algn="l">
              <a:lnSpc>
                <a:spcPct val="100000"/>
              </a:lnSpc>
            </a:pPr>
            <a: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POLIZZA ASSICURATIVA</a:t>
            </a:r>
            <a:b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TUTELA DEGLI INSEGNANTI</a:t>
            </a: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ISCRITTI ALLA FEDERAZIONE GILDA-UNAMS</a:t>
            </a:r>
          </a:p>
        </p:txBody>
      </p:sp>
      <p:cxnSp>
        <p:nvCxnSpPr>
          <p:cNvPr id="17" name="Connettore 1 18">
            <a:extLst>
              <a:ext uri="{FF2B5EF4-FFF2-40B4-BE49-F238E27FC236}">
                <a16:creationId xmlns:a16="http://schemas.microsoft.com/office/drawing/2014/main" xmlns="" id="{8F7EFEC8-6086-4643-8A9D-BFFA45E7B05A}"/>
              </a:ext>
            </a:extLst>
          </p:cNvPr>
          <p:cNvCxnSpPr>
            <a:cxnSpLocks/>
          </p:cNvCxnSpPr>
          <p:nvPr/>
        </p:nvCxnSpPr>
        <p:spPr>
          <a:xfrm>
            <a:off x="4940805" y="3234944"/>
            <a:ext cx="63817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xmlns="" id="{D81ECBC2-A08E-4D4A-95ED-109D0032CDC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4920" y="280069"/>
            <a:ext cx="1949655" cy="976151"/>
          </a:xfrm>
          <a:prstGeom prst="rect">
            <a:avLst/>
          </a:prstGeom>
        </p:spPr>
      </p:pic>
      <p:pic>
        <p:nvPicPr>
          <p:cNvPr id="7" name="Immagine 6">
            <a:extLst>
              <a:ext uri="{FF2B5EF4-FFF2-40B4-BE49-F238E27FC236}">
                <a16:creationId xmlns:a16="http://schemas.microsoft.com/office/drawing/2014/main" xmlns="" id="{81A8D459-7420-40CA-8C90-058D2A18193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10195940" y="65786"/>
            <a:ext cx="1631140" cy="1404715"/>
          </a:xfrm>
          <a:prstGeom prst="rect">
            <a:avLst/>
          </a:prstGeom>
        </p:spPr>
      </p:pic>
      <p:sp>
        <p:nvSpPr>
          <p:cNvPr id="19" name="Titolo 1">
            <a:extLst>
              <a:ext uri="{FF2B5EF4-FFF2-40B4-BE49-F238E27FC236}">
                <a16:creationId xmlns:a16="http://schemas.microsoft.com/office/drawing/2014/main" xmlns="" id="{A9874E78-7488-4EFE-8B57-B8C5A0C92E89}"/>
              </a:ext>
            </a:extLst>
          </p:cNvPr>
          <p:cNvSpPr txBox="1">
            <a:spLocks/>
          </p:cNvSpPr>
          <p:nvPr/>
        </p:nvSpPr>
        <p:spPr>
          <a:xfrm>
            <a:off x="4839850" y="4896612"/>
            <a:ext cx="6583680" cy="1018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itolo 1">
            <a:extLst>
              <a:ext uri="{FF2B5EF4-FFF2-40B4-BE49-F238E27FC236}">
                <a16:creationId xmlns:a16="http://schemas.microsoft.com/office/drawing/2014/main" xmlns="" id="{1CDAB1BE-81E4-4299-8B74-9790CE97B9BD}"/>
              </a:ext>
            </a:extLst>
          </p:cNvPr>
          <p:cNvSpPr txBox="1">
            <a:spLocks/>
          </p:cNvSpPr>
          <p:nvPr/>
        </p:nvSpPr>
        <p:spPr>
          <a:xfrm>
            <a:off x="4839850" y="6630162"/>
            <a:ext cx="6583680" cy="18574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ISCRITTI ALLA FEDERAZIONE GILDA-UNAMS</a:t>
            </a:r>
          </a:p>
        </p:txBody>
      </p:sp>
      <p:pic>
        <p:nvPicPr>
          <p:cNvPr id="1026" name="Picture 2" descr="Risultati immagini per nh collection hotel">
            <a:extLst>
              <a:ext uri="{FF2B5EF4-FFF2-40B4-BE49-F238E27FC236}">
                <a16:creationId xmlns:a16="http://schemas.microsoft.com/office/drawing/2014/main" xmlns="" id="{6934C927-853E-4F12-9013-D280704AE2FA}"/>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11534" y="5869201"/>
            <a:ext cx="1594150" cy="946901"/>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itolo 1">
            <a:extLst>
              <a:ext uri="{FF2B5EF4-FFF2-40B4-BE49-F238E27FC236}">
                <a16:creationId xmlns:a16="http://schemas.microsoft.com/office/drawing/2014/main" xmlns="" id="{C06A311B-45BE-4A74-8464-619FBCAEBF41}"/>
              </a:ext>
            </a:extLst>
          </p:cNvPr>
          <p:cNvSpPr txBox="1">
            <a:spLocks/>
          </p:cNvSpPr>
          <p:nvPr/>
        </p:nvSpPr>
        <p:spPr>
          <a:xfrm>
            <a:off x="6305684" y="4986294"/>
            <a:ext cx="6583680" cy="18574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1800" i="1" dirty="0">
                <a:solidFill>
                  <a:schemeClr val="bg1"/>
                </a:solidFill>
                <a:latin typeface="Open Sans" panose="020B0606030504020204" pitchFamily="34" charset="0"/>
                <a:ea typeface="Open Sans Light" panose="020B0306030504020204" pitchFamily="34" charset="0"/>
                <a:cs typeface="Open Sans Light" panose="020B0306030504020204" pitchFamily="34" charset="0"/>
              </a:rPr>
              <a:t>21 NOVEMBRE 2018, Roma.</a:t>
            </a:r>
            <a:endParaRPr lang="it-IT"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81728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16" name="Gruppo 15">
            <a:extLst>
              <a:ext uri="{FF2B5EF4-FFF2-40B4-BE49-F238E27FC236}">
                <a16:creationId xmlns:a16="http://schemas.microsoft.com/office/drawing/2014/main" xmlns="" id="{7F627235-56AB-43C7-9511-D9FC7D420166}"/>
              </a:ext>
            </a:extLst>
          </p:cNvPr>
          <p:cNvGrpSpPr/>
          <p:nvPr/>
        </p:nvGrpSpPr>
        <p:grpSpPr>
          <a:xfrm>
            <a:off x="1042517" y="3048662"/>
            <a:ext cx="10080787" cy="784576"/>
            <a:chOff x="2063495" y="1523283"/>
            <a:chExt cx="8119872" cy="751137"/>
          </a:xfrm>
        </p:grpSpPr>
        <p:sp>
          <p:nvSpPr>
            <p:cNvPr id="17" name="Rettangolo arrotondato 34">
              <a:extLst>
                <a:ext uri="{FF2B5EF4-FFF2-40B4-BE49-F238E27FC236}">
                  <a16:creationId xmlns:a16="http://schemas.microsoft.com/office/drawing/2014/main" xmlns="" id="{0690F535-BA88-4AC3-B03D-7BCE600ECFD8}"/>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35">
              <a:extLst>
                <a:ext uri="{FF2B5EF4-FFF2-40B4-BE49-F238E27FC236}">
                  <a16:creationId xmlns:a16="http://schemas.microsoft.com/office/drawing/2014/main" xmlns="" id="{57A8C4CD-40F1-4AEE-B421-345F5EF0928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ttangolo 21">
            <a:extLst>
              <a:ext uri="{FF2B5EF4-FFF2-40B4-BE49-F238E27FC236}">
                <a16:creationId xmlns:a16="http://schemas.microsoft.com/office/drawing/2014/main" xmlns="" id="{41BDBEA3-CE72-4B21-86D4-2204AAE17505}"/>
              </a:ext>
            </a:extLst>
          </p:cNvPr>
          <p:cNvSpPr/>
          <p:nvPr/>
        </p:nvSpPr>
        <p:spPr>
          <a:xfrm>
            <a:off x="3824340" y="3131018"/>
            <a:ext cx="3286862" cy="584775"/>
          </a:xfrm>
          <a:prstGeom prst="rect">
            <a:avLst/>
          </a:prstGeom>
        </p:spPr>
        <p:txBody>
          <a:bodyPr wrap="none">
            <a:spAutoFit/>
          </a:bodyPr>
          <a:lstStyle/>
          <a:p>
            <a:pPr marL="457200" indent="-457200">
              <a:buFont typeface="Arial" panose="020B0604020202020204" pitchFamily="34" charset="0"/>
              <a:buChar char="•"/>
            </a:pPr>
            <a:r>
              <a:rPr lang="it-IT" sz="3200" b="1" dirty="0">
                <a:solidFill>
                  <a:schemeClr val="bg1"/>
                </a:solidFill>
                <a:ea typeface="Open Sans Extrabold" panose="020B0606030504020204" pitchFamily="34" charset="0"/>
                <a:cs typeface="Open Sans Extrabold" panose="020B0606030504020204" pitchFamily="34" charset="0"/>
              </a:rPr>
              <a:t>TUTELA LEGALE</a:t>
            </a:r>
            <a:endParaRPr lang="it-IT" sz="3200" dirty="0"/>
          </a:p>
        </p:txBody>
      </p:sp>
      <p:pic>
        <p:nvPicPr>
          <p:cNvPr id="23" name="Immagine 22">
            <a:extLst>
              <a:ext uri="{FF2B5EF4-FFF2-40B4-BE49-F238E27FC236}">
                <a16:creationId xmlns:a16="http://schemas.microsoft.com/office/drawing/2014/main" xmlns="" id="{C7D004A6-CD39-443D-BBF1-711FA0AD9CE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24" name="Immagine 23">
            <a:extLst>
              <a:ext uri="{FF2B5EF4-FFF2-40B4-BE49-F238E27FC236}">
                <a16:creationId xmlns:a16="http://schemas.microsoft.com/office/drawing/2014/main" xmlns="" id="{2B0C6234-4E95-484D-959D-7134E6285B22}"/>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12" name="Gruppo 11">
            <a:extLst>
              <a:ext uri="{FF2B5EF4-FFF2-40B4-BE49-F238E27FC236}">
                <a16:creationId xmlns:a16="http://schemas.microsoft.com/office/drawing/2014/main" xmlns="" id="{4E8DA00F-1A47-4249-9D1B-3AFE2BC11CD0}"/>
              </a:ext>
            </a:extLst>
          </p:cNvPr>
          <p:cNvGrpSpPr/>
          <p:nvPr/>
        </p:nvGrpSpPr>
        <p:grpSpPr>
          <a:xfrm>
            <a:off x="1069407" y="4687186"/>
            <a:ext cx="10080787" cy="784576"/>
            <a:chOff x="2063495" y="1523283"/>
            <a:chExt cx="8119872" cy="751137"/>
          </a:xfrm>
        </p:grpSpPr>
        <p:sp>
          <p:nvSpPr>
            <p:cNvPr id="13" name="Rettangolo arrotondato 34">
              <a:extLst>
                <a:ext uri="{FF2B5EF4-FFF2-40B4-BE49-F238E27FC236}">
                  <a16:creationId xmlns:a16="http://schemas.microsoft.com/office/drawing/2014/main" xmlns="" id="{105805B7-14A4-4AAB-A60A-276CE09318F2}"/>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5">
              <a:extLst>
                <a:ext uri="{FF2B5EF4-FFF2-40B4-BE49-F238E27FC236}">
                  <a16:creationId xmlns:a16="http://schemas.microsoft.com/office/drawing/2014/main" xmlns="" id="{BEE767CF-48DA-4170-9FC6-D991287258B7}"/>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ttangolo 19">
            <a:extLst>
              <a:ext uri="{FF2B5EF4-FFF2-40B4-BE49-F238E27FC236}">
                <a16:creationId xmlns:a16="http://schemas.microsoft.com/office/drawing/2014/main" xmlns="" id="{C93BBA64-AEB7-49D8-800E-461B0590D434}"/>
              </a:ext>
            </a:extLst>
          </p:cNvPr>
          <p:cNvSpPr/>
          <p:nvPr/>
        </p:nvSpPr>
        <p:spPr>
          <a:xfrm>
            <a:off x="3831927" y="4793292"/>
            <a:ext cx="5343066" cy="584775"/>
          </a:xfrm>
          <a:prstGeom prst="rect">
            <a:avLst/>
          </a:prstGeom>
        </p:spPr>
        <p:txBody>
          <a:bodyPr wrap="none">
            <a:spAutoFit/>
          </a:bodyPr>
          <a:lstStyle/>
          <a:p>
            <a:pPr marL="457200" indent="-457200">
              <a:buFont typeface="Arial" panose="020B0604020202020204" pitchFamily="34" charset="0"/>
              <a:buChar char="•"/>
            </a:pPr>
            <a:r>
              <a:rPr lang="it-IT" sz="3200" b="1" dirty="0">
                <a:solidFill>
                  <a:schemeClr val="bg1"/>
                </a:solidFill>
                <a:ea typeface="Open Sans Extrabold" panose="020B0606030504020204" pitchFamily="34" charset="0"/>
                <a:cs typeface="Open Sans Extrabold" panose="020B0606030504020204" pitchFamily="34" charset="0"/>
              </a:rPr>
              <a:t>CONSULENZA PSICOLOGICA</a:t>
            </a:r>
            <a:endParaRPr lang="it-IT" sz="3200" dirty="0"/>
          </a:p>
        </p:txBody>
      </p:sp>
      <p:pic>
        <p:nvPicPr>
          <p:cNvPr id="21" name="Immagine 20">
            <a:extLst>
              <a:ext uri="{FF2B5EF4-FFF2-40B4-BE49-F238E27FC236}">
                <a16:creationId xmlns:a16="http://schemas.microsoft.com/office/drawing/2014/main" xmlns="" id="{5F920985-1DB8-4A8B-9F32-845A64FDD0FC}"/>
              </a:ext>
            </a:extLst>
          </p:cNvPr>
          <p:cNvPicPr>
            <a:picLocks noChangeAspect="1"/>
          </p:cNvPicPr>
          <p:nvPr/>
        </p:nvPicPr>
        <p:blipFill>
          <a:blip r:embed="rId6" cstate="print">
            <a:alphaModFix amt="85000"/>
          </a:blip>
          <a:stretch>
            <a:fillRect/>
          </a:stretch>
        </p:blipFill>
        <p:spPr>
          <a:xfrm>
            <a:off x="8549670" y="707539"/>
            <a:ext cx="2784245" cy="1696738"/>
          </a:xfrm>
          <a:prstGeom prst="rect">
            <a:avLst/>
          </a:prstGeom>
        </p:spPr>
      </p:pic>
      <p:sp>
        <p:nvSpPr>
          <p:cNvPr id="25" name="Rettangolo 24">
            <a:extLst>
              <a:ext uri="{FF2B5EF4-FFF2-40B4-BE49-F238E27FC236}">
                <a16:creationId xmlns:a16="http://schemas.microsoft.com/office/drawing/2014/main" xmlns="" id="{E001B9CF-A40C-46C6-85DA-BBD2AB303336}"/>
              </a:ext>
            </a:extLst>
          </p:cNvPr>
          <p:cNvSpPr/>
          <p:nvPr/>
        </p:nvSpPr>
        <p:spPr>
          <a:xfrm>
            <a:off x="1923895" y="1252045"/>
            <a:ext cx="5560175" cy="707886"/>
          </a:xfrm>
          <a:prstGeom prst="rect">
            <a:avLst/>
          </a:prstGeom>
        </p:spPr>
        <p:txBody>
          <a:bodyPr wrap="none">
            <a:spAutoFit/>
          </a:bodyPr>
          <a:lstStyle/>
          <a:p>
            <a:pPr algn="ctr"/>
            <a:r>
              <a:rPr lang="it-IT" sz="4000" b="1" dirty="0">
                <a:solidFill>
                  <a:srgbClr val="FF0000"/>
                </a:solidFill>
                <a:effectLst>
                  <a:outerShdw blurRad="38100" dist="38100" dir="2700000" algn="tl">
                    <a:srgbClr val="000000">
                      <a:alpha val="43137"/>
                    </a:srgbClr>
                  </a:outerShdw>
                </a:effectLst>
                <a:latin typeface="Calibri" panose="020F0502020204030204" pitchFamily="34" charset="0"/>
              </a:rPr>
              <a:t>COSA OFFRE LA POLIZZA?</a:t>
            </a:r>
          </a:p>
        </p:txBody>
      </p:sp>
    </p:spTree>
    <p:extLst>
      <p:ext uri="{BB962C8B-B14F-4D97-AF65-F5344CB8AC3E}">
        <p14:creationId xmlns:p14="http://schemas.microsoft.com/office/powerpoint/2010/main" xmlns="" val="38234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7ED4C86E-AD3F-4885-B691-69148D853D46}"/>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7" name="Rettangolo 6">
            <a:extLst>
              <a:ext uri="{FF2B5EF4-FFF2-40B4-BE49-F238E27FC236}">
                <a16:creationId xmlns:a16="http://schemas.microsoft.com/office/drawing/2014/main" xmlns="" id="{A785507C-5328-48B6-BDCE-34D8EC09D18C}"/>
              </a:ext>
            </a:extLst>
          </p:cNvPr>
          <p:cNvSpPr/>
          <p:nvPr/>
        </p:nvSpPr>
        <p:spPr>
          <a:xfrm>
            <a:off x="1472411" y="1704622"/>
            <a:ext cx="9042654" cy="4524315"/>
          </a:xfrm>
          <a:prstGeom prst="rect">
            <a:avLst/>
          </a:prstGeom>
        </p:spPr>
        <p:txBody>
          <a:bodyPr wrap="square">
            <a:spAutoFit/>
          </a:bodyPr>
          <a:lstStyle/>
          <a:p>
            <a:pPr algn="just"/>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La polizza di TUTELA LEGALE non è da confondere con la polizza di R.C., quest’ultima infatti tiene indenne l’Insegnante per un DANNO arrecato ad un TERZO direttamente o conseguente a comportamenti posti in essere da alunni trovatisi sotto la sua responsabilità e sorveglianza.</a:t>
            </a:r>
          </a:p>
          <a:p>
            <a:pPr algn="just"/>
            <a:endPar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Quindi le due polizze opereranno “insieme” nel caso in cui l’Insegnante dovesse ricevere una RICHIESTA DANNI da un terzo; in quale modo?</a:t>
            </a:r>
          </a:p>
          <a:p>
            <a:pPr algn="just"/>
            <a:endPar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buFont typeface="Wingdings"/>
              <a:buChar char="à"/>
            </a:pPr>
            <a:r>
              <a:rPr lang="it-IT" b="1"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La Polizza di R.C.</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risarcisce il terzo per il </a:t>
            </a:r>
            <a:r>
              <a:rPr lang="it-IT"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danno</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subìto, in caso di responsabilità dell’Insegnante assicurato;</a:t>
            </a:r>
          </a:p>
          <a:p>
            <a:pPr algn="just">
              <a:buFont typeface="Wingdings"/>
              <a:buChar char="à"/>
            </a:pPr>
            <a:r>
              <a:rPr lang="it-IT" b="1"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La polizza di TUTELA LEGALE</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si attiverà per il medesimo caso, qualora la Compagnia di R.C., pur esistente, non fosse operante per il caso di specie o non riconoscesse le spese di difesa ex art. 1917 c.c., andando a sostenere tutte le </a:t>
            </a:r>
            <a:r>
              <a:rPr lang="it-IT"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spese dell’attività svolta dall’Avvocato e dai Periti </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necessarie all’Insegnante per difendersi; la stessa riconoscerà anche le spese legali di controparte in caso di soccombenza in giudizio o transazione autorizzata.</a:t>
            </a:r>
          </a:p>
        </p:txBody>
      </p:sp>
      <p:pic>
        <p:nvPicPr>
          <p:cNvPr id="9" name="Immagine 8">
            <a:extLst>
              <a:ext uri="{FF2B5EF4-FFF2-40B4-BE49-F238E27FC236}">
                <a16:creationId xmlns:a16="http://schemas.microsoft.com/office/drawing/2014/main" xmlns="" id="{B1856233-2C98-4162-BC94-62194B8AFB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0" name="Immagine 9">
            <a:extLst>
              <a:ext uri="{FF2B5EF4-FFF2-40B4-BE49-F238E27FC236}">
                <a16:creationId xmlns:a16="http://schemas.microsoft.com/office/drawing/2014/main" xmlns="" id="{B8015DB0-581B-4A4D-9B2F-825834814C33}"/>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pic>
        <p:nvPicPr>
          <p:cNvPr id="11" name="Immagine 10">
            <a:extLst>
              <a:ext uri="{FF2B5EF4-FFF2-40B4-BE49-F238E27FC236}">
                <a16:creationId xmlns:a16="http://schemas.microsoft.com/office/drawing/2014/main" xmlns="" id="{5FFC9A2C-6282-46E0-AAAF-080BA900767D}"/>
              </a:ext>
            </a:extLst>
          </p:cNvPr>
          <p:cNvPicPr>
            <a:picLocks noChangeAspect="1"/>
          </p:cNvPicPr>
          <p:nvPr/>
        </p:nvPicPr>
        <p:blipFill>
          <a:blip r:embed="rId6" cstate="print">
            <a:alphaModFix amt="85000"/>
          </a:blip>
          <a:stretch>
            <a:fillRect/>
          </a:stretch>
        </p:blipFill>
        <p:spPr>
          <a:xfrm>
            <a:off x="0" y="395843"/>
            <a:ext cx="2414768" cy="1956205"/>
          </a:xfrm>
          <a:prstGeom prst="rect">
            <a:avLst/>
          </a:prstGeom>
        </p:spPr>
      </p:pic>
      <p:grpSp>
        <p:nvGrpSpPr>
          <p:cNvPr id="8" name="Gruppo 7">
            <a:extLst>
              <a:ext uri="{FF2B5EF4-FFF2-40B4-BE49-F238E27FC236}">
                <a16:creationId xmlns:a16="http://schemas.microsoft.com/office/drawing/2014/main" xmlns="" id="{7F627235-56AB-43C7-9511-D9FC7D420166}"/>
              </a:ext>
            </a:extLst>
          </p:cNvPr>
          <p:cNvGrpSpPr/>
          <p:nvPr/>
        </p:nvGrpSpPr>
        <p:grpSpPr>
          <a:xfrm>
            <a:off x="2386940" y="689606"/>
            <a:ext cx="7730837" cy="735434"/>
            <a:chOff x="1986972" y="1570332"/>
            <a:chExt cx="8298375" cy="704090"/>
          </a:xfrm>
        </p:grpSpPr>
        <p:sp>
          <p:nvSpPr>
            <p:cNvPr id="13" name="Rettangolo arrotondato 34">
              <a:extLst>
                <a:ext uri="{FF2B5EF4-FFF2-40B4-BE49-F238E27FC236}">
                  <a16:creationId xmlns:a16="http://schemas.microsoft.com/office/drawing/2014/main" xmlns="" id="{0690F535-BA88-4AC3-B03D-7BCE600ECFD8}"/>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5">
              <a:extLst>
                <a:ext uri="{FF2B5EF4-FFF2-40B4-BE49-F238E27FC236}">
                  <a16:creationId xmlns:a16="http://schemas.microsoft.com/office/drawing/2014/main" xmlns="" id="{57A8C4CD-40F1-4AEE-B421-345F5EF09280}"/>
                </a:ext>
              </a:extLst>
            </p:cNvPr>
            <p:cNvSpPr/>
            <p:nvPr/>
          </p:nvSpPr>
          <p:spPr>
            <a:xfrm>
              <a:off x="1986972" y="1570334"/>
              <a:ext cx="8298375"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it-IT" sz="2800" b="1" dirty="0"/>
                <a:t>TUTELA LEGALE</a:t>
              </a:r>
              <a:r>
                <a:rPr lang="it-IT" sz="2400" b="1" dirty="0"/>
                <a:t>: CONFRONTO CON LA POLIZZA </a:t>
              </a:r>
              <a:r>
                <a:rPr lang="it-IT" sz="2400" b="1" dirty="0" err="1"/>
                <a:t>DI</a:t>
              </a:r>
              <a:r>
                <a:rPr lang="it-IT" sz="2400" b="1" dirty="0"/>
                <a:t> R.C.</a:t>
              </a:r>
            </a:p>
          </p:txBody>
        </p:sp>
      </p:grpSp>
    </p:spTree>
    <p:extLst>
      <p:ext uri="{BB962C8B-B14F-4D97-AF65-F5344CB8AC3E}">
        <p14:creationId xmlns:p14="http://schemas.microsoft.com/office/powerpoint/2010/main" xmlns="" val="40920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a16="http://schemas.microsoft.com/office/drawing/2014/main" xmlns="" id="{65B06489-3C3E-4A75-AF13-07154511D9DE}"/>
              </a:ext>
            </a:extLst>
          </p:cNvPr>
          <p:cNvGrpSpPr/>
          <p:nvPr/>
        </p:nvGrpSpPr>
        <p:grpSpPr>
          <a:xfrm>
            <a:off x="2743201" y="384120"/>
            <a:ext cx="6911439" cy="590704"/>
            <a:chOff x="2063495" y="1523283"/>
            <a:chExt cx="8119872" cy="751137"/>
          </a:xfrm>
        </p:grpSpPr>
        <p:sp>
          <p:nvSpPr>
            <p:cNvPr id="6" name="Rettangolo arrotondato 29">
              <a:extLst>
                <a:ext uri="{FF2B5EF4-FFF2-40B4-BE49-F238E27FC236}">
                  <a16:creationId xmlns:a16="http://schemas.microsoft.com/office/drawing/2014/main" xmlns=""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a16="http://schemas.microsoft.com/office/drawing/2014/main" xmlns=""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itolo 1">
            <a:extLst>
              <a:ext uri="{FF2B5EF4-FFF2-40B4-BE49-F238E27FC236}">
                <a16:creationId xmlns:a16="http://schemas.microsoft.com/office/drawing/2014/main" xmlns="" id="{A707FDA4-1220-4187-B2FA-C6DF3463389B}"/>
              </a:ext>
            </a:extLst>
          </p:cNvPr>
          <p:cNvSpPr txBox="1">
            <a:spLocks/>
          </p:cNvSpPr>
          <p:nvPr/>
        </p:nvSpPr>
        <p:spPr>
          <a:xfrm>
            <a:off x="3699811" y="454769"/>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
        <p:nvSpPr>
          <p:cNvPr id="9" name="Rettangolo 8">
            <a:extLst>
              <a:ext uri="{FF2B5EF4-FFF2-40B4-BE49-F238E27FC236}">
                <a16:creationId xmlns:a16="http://schemas.microsoft.com/office/drawing/2014/main" xmlns="" id="{4E398C08-14E3-4447-BEC6-6CB3E55E1D37}"/>
              </a:ext>
            </a:extLst>
          </p:cNvPr>
          <p:cNvSpPr/>
          <p:nvPr/>
        </p:nvSpPr>
        <p:spPr>
          <a:xfrm>
            <a:off x="2419019" y="1175510"/>
            <a:ext cx="7319362" cy="338554"/>
          </a:xfrm>
          <a:prstGeom prst="rect">
            <a:avLst/>
          </a:prstGeom>
        </p:spPr>
        <p:txBody>
          <a:bodyPr wrap="square">
            <a:spAutoFit/>
          </a:bodyPr>
          <a:lstStyle/>
          <a:p>
            <a:pPr algn="ct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 seguito illustriamo le principali caratteristiche della polizza:</a:t>
            </a:r>
          </a:p>
        </p:txBody>
      </p:sp>
      <p:sp>
        <p:nvSpPr>
          <p:cNvPr id="10" name="Rettangolo arrotondato 17">
            <a:extLst>
              <a:ext uri="{FF2B5EF4-FFF2-40B4-BE49-F238E27FC236}">
                <a16:creationId xmlns:a16="http://schemas.microsoft.com/office/drawing/2014/main" xmlns="" id="{0DDF6E49-6EC6-4D17-B103-387F3B2C2122}"/>
              </a:ext>
            </a:extLst>
          </p:cNvPr>
          <p:cNvSpPr/>
          <p:nvPr/>
        </p:nvSpPr>
        <p:spPr>
          <a:xfrm>
            <a:off x="792640" y="1813260"/>
            <a:ext cx="10665070" cy="4326283"/>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Titolo 1">
            <a:extLst>
              <a:ext uri="{FF2B5EF4-FFF2-40B4-BE49-F238E27FC236}">
                <a16:creationId xmlns:a16="http://schemas.microsoft.com/office/drawing/2014/main" xmlns="" id="{D2A45FF0-C07E-4DE4-B24F-881E049C5564}"/>
              </a:ext>
            </a:extLst>
          </p:cNvPr>
          <p:cNvSpPr txBox="1">
            <a:spLocks/>
          </p:cNvSpPr>
          <p:nvPr/>
        </p:nvSpPr>
        <p:spPr>
          <a:xfrm>
            <a:off x="3682512" y="1955396"/>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mn-lt"/>
                <a:ea typeface="Open Sans Extrabold" panose="020B0606030504020204" pitchFamily="34" charset="0"/>
                <a:cs typeface="Open Sans Extrabold" panose="020B0606030504020204" pitchFamily="34" charset="0"/>
              </a:rPr>
              <a:t>COSA PAGA?</a:t>
            </a:r>
          </a:p>
        </p:txBody>
      </p:sp>
      <p:sp>
        <p:nvSpPr>
          <p:cNvPr id="12" name="Titolo 1">
            <a:extLst>
              <a:ext uri="{FF2B5EF4-FFF2-40B4-BE49-F238E27FC236}">
                <a16:creationId xmlns:a16="http://schemas.microsoft.com/office/drawing/2014/main" xmlns="" id="{948AE0C7-6C32-43CC-8D91-7580110111E6}"/>
              </a:ext>
            </a:extLst>
          </p:cNvPr>
          <p:cNvSpPr txBox="1">
            <a:spLocks/>
          </p:cNvSpPr>
          <p:nvPr/>
        </p:nvSpPr>
        <p:spPr>
          <a:xfrm>
            <a:off x="1151009" y="2248810"/>
            <a:ext cx="9924580" cy="32998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600" b="1" dirty="0">
                <a:latin typeface="+mn-lt"/>
                <a:ea typeface="Open Sans" panose="020B0606030504020204" pitchFamily="34" charset="0"/>
                <a:cs typeface="Open Sans" panose="020B0606030504020204" pitchFamily="34" charset="0"/>
              </a:rPr>
              <a:t>Gli oneri indennizzabili comprendono:</a:t>
            </a:r>
            <a:r>
              <a:rPr lang="it-IT" sz="1600" dirty="0">
                <a:latin typeface="+mn-lt"/>
                <a:ea typeface="Open Sans" panose="020B0606030504020204" pitchFamily="34" charset="0"/>
                <a:cs typeface="Open Sans" panose="020B0606030504020204" pitchFamily="34" charset="0"/>
              </a:rPr>
              <a:t> </a:t>
            </a:r>
            <a:br>
              <a:rPr lang="it-IT" sz="1600" dirty="0">
                <a:latin typeface="+mn-lt"/>
                <a:ea typeface="Open Sans" panose="020B0606030504020204" pitchFamily="34" charset="0"/>
                <a:cs typeface="Open Sans" panose="020B0606030504020204" pitchFamily="34" charset="0"/>
              </a:rPr>
            </a:br>
            <a:endParaRPr lang="it-IT" sz="1600" dirty="0">
              <a:latin typeface="+mn-lt"/>
              <a:ea typeface="Open Sans" panose="020B0606030504020204" pitchFamily="34" charset="0"/>
              <a:cs typeface="Open Sans" panose="020B0606030504020204" pitchFamily="34" charset="0"/>
            </a:endParaRP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procedimento di mediazione/negoziazione assistita;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l’intervento di un unico legale incaricato della gestione del sinistro, </a:t>
            </a:r>
            <a:r>
              <a:rPr lang="it-IT" sz="1600" b="1" dirty="0">
                <a:latin typeface="+mn-lt"/>
                <a:ea typeface="Open Sans" panose="020B0606030504020204" pitchFamily="34" charset="0"/>
                <a:cs typeface="Open Sans" panose="020B0606030504020204" pitchFamily="34" charset="0"/>
              </a:rPr>
              <a:t>liberamente scelto dall’Assicurato;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un secondo legale domiciliatario </a:t>
            </a:r>
            <a:r>
              <a:rPr lang="it-IT" sz="1600" i="1" dirty="0">
                <a:latin typeface="+mn-lt"/>
                <a:ea typeface="Open Sans" panose="020B0606030504020204" pitchFamily="34" charset="0"/>
                <a:cs typeface="Open Sans" panose="020B0606030504020204" pitchFamily="34" charset="0"/>
              </a:rPr>
              <a:t>(fino a 2.500 euro);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investigative per ricercare l’acquisizione di prove a difesa;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di controparte in caso di soccombenza in giudizio, o transazione autorizzata dalla Compagnia;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Consulente tecnico d’Ufficio;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Consulente tecnico di parte e di Periti;</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di giustizia;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gli arbitrati in caso di controversie;</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Contributo unificato;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Oneri relativi alla registrazione degli atti giudiziari.</a:t>
            </a:r>
          </a:p>
        </p:txBody>
      </p:sp>
      <p:pic>
        <p:nvPicPr>
          <p:cNvPr id="13" name="Immagine 12">
            <a:extLst>
              <a:ext uri="{FF2B5EF4-FFF2-40B4-BE49-F238E27FC236}">
                <a16:creationId xmlns:a16="http://schemas.microsoft.com/office/drawing/2014/main" xmlns="" id="{DEA018DB-984E-4381-A3EB-A62A5130416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CF0AD59B-D522-4112-A71D-A1BED6037444}"/>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xmlns="" val="25088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1000"/>
                                        <p:tgtEl>
                                          <p:spTgt spid="12">
                                            <p:txEl>
                                              <p:pRg st="3" end="3"/>
                                            </p:txEl>
                                          </p:spTgt>
                                        </p:tgtEl>
                                      </p:cBhvr>
                                    </p:animEffect>
                                    <p:anim calcmode="lin" valueType="num">
                                      <p:cBhvr>
                                        <p:cTn id="3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1000"/>
                                        <p:tgtEl>
                                          <p:spTgt spid="12">
                                            <p:txEl>
                                              <p:pRg st="5" end="5"/>
                                            </p:txEl>
                                          </p:spTgt>
                                        </p:tgtEl>
                                      </p:cBhvr>
                                    </p:animEffect>
                                    <p:anim calcmode="lin" valueType="num">
                                      <p:cBhvr>
                                        <p:cTn id="4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xEl>
                                              <p:pRg st="6" end="6"/>
                                            </p:txEl>
                                          </p:spTgt>
                                        </p:tgtEl>
                                        <p:attrNameLst>
                                          <p:attrName>style.visibility</p:attrName>
                                        </p:attrNameLst>
                                      </p:cBhvr>
                                      <p:to>
                                        <p:strVal val="visible"/>
                                      </p:to>
                                    </p:set>
                                    <p:animEffect transition="in" filter="fade">
                                      <p:cBhvr>
                                        <p:cTn id="54" dur="1000"/>
                                        <p:tgtEl>
                                          <p:spTgt spid="12">
                                            <p:txEl>
                                              <p:pRg st="6" end="6"/>
                                            </p:txEl>
                                          </p:spTgt>
                                        </p:tgtEl>
                                      </p:cBhvr>
                                    </p:animEffect>
                                    <p:anim calcmode="lin" valueType="num">
                                      <p:cBhvr>
                                        <p:cTn id="5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Effect transition="in" filter="fade">
                                      <p:cBhvr>
                                        <p:cTn id="61" dur="1000"/>
                                        <p:tgtEl>
                                          <p:spTgt spid="12">
                                            <p:txEl>
                                              <p:pRg st="7" end="7"/>
                                            </p:txEl>
                                          </p:spTgt>
                                        </p:tgtEl>
                                      </p:cBhvr>
                                    </p:animEffect>
                                    <p:anim calcmode="lin" valueType="num">
                                      <p:cBhvr>
                                        <p:cTn id="6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xEl>
                                              <p:pRg st="8" end="8"/>
                                            </p:txEl>
                                          </p:spTgt>
                                        </p:tgtEl>
                                        <p:attrNameLst>
                                          <p:attrName>style.visibility</p:attrName>
                                        </p:attrNameLst>
                                      </p:cBhvr>
                                      <p:to>
                                        <p:strVal val="visible"/>
                                      </p:to>
                                    </p:set>
                                    <p:animEffect transition="in" filter="fade">
                                      <p:cBhvr>
                                        <p:cTn id="68" dur="1000"/>
                                        <p:tgtEl>
                                          <p:spTgt spid="12">
                                            <p:txEl>
                                              <p:pRg st="8" end="8"/>
                                            </p:txEl>
                                          </p:spTgt>
                                        </p:tgtEl>
                                      </p:cBhvr>
                                    </p:animEffect>
                                    <p:anim calcmode="lin" valueType="num">
                                      <p:cBhvr>
                                        <p:cTn id="69"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2">
                                            <p:txEl>
                                              <p:pRg st="9" end="9"/>
                                            </p:txEl>
                                          </p:spTgt>
                                        </p:tgtEl>
                                        <p:attrNameLst>
                                          <p:attrName>style.visibility</p:attrName>
                                        </p:attrNameLst>
                                      </p:cBhvr>
                                      <p:to>
                                        <p:strVal val="visible"/>
                                      </p:to>
                                    </p:set>
                                    <p:animEffect transition="in" filter="fade">
                                      <p:cBhvr>
                                        <p:cTn id="75" dur="1000"/>
                                        <p:tgtEl>
                                          <p:spTgt spid="12">
                                            <p:txEl>
                                              <p:pRg st="9" end="9"/>
                                            </p:txEl>
                                          </p:spTgt>
                                        </p:tgtEl>
                                      </p:cBhvr>
                                    </p:animEffect>
                                    <p:anim calcmode="lin" valueType="num">
                                      <p:cBhvr>
                                        <p:cTn id="76"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2">
                                            <p:txEl>
                                              <p:pRg st="10" end="10"/>
                                            </p:txEl>
                                          </p:spTgt>
                                        </p:tgtEl>
                                        <p:attrNameLst>
                                          <p:attrName>style.visibility</p:attrName>
                                        </p:attrNameLst>
                                      </p:cBhvr>
                                      <p:to>
                                        <p:strVal val="visible"/>
                                      </p:to>
                                    </p:set>
                                    <p:animEffect transition="in" filter="fade">
                                      <p:cBhvr>
                                        <p:cTn id="82" dur="1000"/>
                                        <p:tgtEl>
                                          <p:spTgt spid="12">
                                            <p:txEl>
                                              <p:pRg st="10" end="10"/>
                                            </p:txEl>
                                          </p:spTgt>
                                        </p:tgtEl>
                                      </p:cBhvr>
                                    </p:animEffect>
                                    <p:anim calcmode="lin" valueType="num">
                                      <p:cBhvr>
                                        <p:cTn id="83"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2">
                                            <p:txEl>
                                              <p:pRg st="11" end="11"/>
                                            </p:txEl>
                                          </p:spTgt>
                                        </p:tgtEl>
                                        <p:attrNameLst>
                                          <p:attrName>style.visibility</p:attrName>
                                        </p:attrNameLst>
                                      </p:cBhvr>
                                      <p:to>
                                        <p:strVal val="visible"/>
                                      </p:to>
                                    </p:set>
                                    <p:animEffect transition="in" filter="fade">
                                      <p:cBhvr>
                                        <p:cTn id="89" dur="1000"/>
                                        <p:tgtEl>
                                          <p:spTgt spid="12">
                                            <p:txEl>
                                              <p:pRg st="11" end="11"/>
                                            </p:txEl>
                                          </p:spTgt>
                                        </p:tgtEl>
                                      </p:cBhvr>
                                    </p:animEffect>
                                    <p:anim calcmode="lin" valueType="num">
                                      <p:cBhvr>
                                        <p:cTn id="90"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arrotondato 17">
            <a:extLst>
              <a:ext uri="{FF2B5EF4-FFF2-40B4-BE49-F238E27FC236}">
                <a16:creationId xmlns:a16="http://schemas.microsoft.com/office/drawing/2014/main" xmlns="" id="{E9C5142A-8F09-4F37-9EB6-4172F643D863}"/>
              </a:ext>
            </a:extLst>
          </p:cNvPr>
          <p:cNvSpPr/>
          <p:nvPr/>
        </p:nvSpPr>
        <p:spPr>
          <a:xfrm>
            <a:off x="872449" y="1258784"/>
            <a:ext cx="10399599" cy="5108184"/>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a:extLst>
              <a:ext uri="{FF2B5EF4-FFF2-40B4-BE49-F238E27FC236}">
                <a16:creationId xmlns:a16="http://schemas.microsoft.com/office/drawing/2014/main" xmlns="" id="{E4B0284C-FED9-4439-A515-990CEE4F35DB}"/>
              </a:ext>
            </a:extLst>
          </p:cNvPr>
          <p:cNvSpPr txBox="1">
            <a:spLocks/>
          </p:cNvSpPr>
          <p:nvPr/>
        </p:nvSpPr>
        <p:spPr>
          <a:xfrm>
            <a:off x="3694387" y="1571969"/>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Open Sans Extrabold" panose="020B0606030504020204" pitchFamily="34" charset="0"/>
                <a:ea typeface="Open Sans Extrabold" panose="020B0606030504020204" pitchFamily="34" charset="0"/>
                <a:cs typeface="Open Sans Extrabold" panose="020B0606030504020204" pitchFamily="34" charset="0"/>
              </a:rPr>
              <a:t>IN QUALI CASI?</a:t>
            </a:r>
          </a:p>
        </p:txBody>
      </p:sp>
      <p:sp>
        <p:nvSpPr>
          <p:cNvPr id="7" name="Titolo 1">
            <a:extLst>
              <a:ext uri="{FF2B5EF4-FFF2-40B4-BE49-F238E27FC236}">
                <a16:creationId xmlns:a16="http://schemas.microsoft.com/office/drawing/2014/main" xmlns="" id="{E045BF3A-2387-406E-9052-C7D3E887DC5F}"/>
              </a:ext>
            </a:extLst>
          </p:cNvPr>
          <p:cNvSpPr txBox="1">
            <a:spLocks/>
          </p:cNvSpPr>
          <p:nvPr/>
        </p:nvSpPr>
        <p:spPr>
          <a:xfrm>
            <a:off x="1129313" y="2188836"/>
            <a:ext cx="9933372" cy="39881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800" b="1" dirty="0">
                <a:latin typeface="+mn-lt"/>
                <a:ea typeface="Open Sans" panose="020B0606030504020204" pitchFamily="34" charset="0"/>
                <a:cs typeface="Open Sans" panose="020B0606030504020204" pitchFamily="34" charset="0"/>
              </a:rPr>
              <a:t>Gli oneri indennizzabili previsti nell’OGGETTO DELL’ASSICURAZIONE operano per i seguenti casi:</a:t>
            </a:r>
            <a:endParaRPr lang="it-IT" sz="1800" dirty="0">
              <a:latin typeface="+mn-lt"/>
              <a:ea typeface="Open Sans" panose="020B0606030504020204" pitchFamily="34" charset="0"/>
              <a:cs typeface="Open Sans" panose="020B0606030504020204" pitchFamily="34" charset="0"/>
            </a:endParaRP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b="1" dirty="0" smtClean="0">
                <a:latin typeface="+mn-lt"/>
                <a:ea typeface="Open Sans" panose="020B0606030504020204" pitchFamily="34" charset="0"/>
                <a:cs typeface="Open Sans" panose="020B0606030504020204" pitchFamily="34" charset="0"/>
              </a:rPr>
              <a:t>1)</a:t>
            </a:r>
            <a:r>
              <a:rPr lang="it-IT" sz="1600" dirty="0">
                <a:latin typeface="+mn-lt"/>
                <a:ea typeface="Open Sans" panose="020B0606030504020204" pitchFamily="34" charset="0"/>
                <a:cs typeface="Open Sans" panose="020B0606030504020204" pitchFamily="34" charset="0"/>
              </a:rPr>
              <a:t> La </a:t>
            </a:r>
            <a:r>
              <a:rPr lang="it-IT" sz="1600" b="1" dirty="0">
                <a:latin typeface="+mn-lt"/>
                <a:ea typeface="Open Sans" panose="020B0606030504020204" pitchFamily="34" charset="0"/>
                <a:cs typeface="Open Sans" panose="020B0606030504020204" pitchFamily="34" charset="0"/>
              </a:rPr>
              <a:t>difesa in sede penale</a:t>
            </a:r>
            <a:r>
              <a:rPr lang="it-IT" sz="1600" dirty="0">
                <a:latin typeface="+mn-lt"/>
                <a:ea typeface="Open Sans" panose="020B0606030504020204" pitchFamily="34" charset="0"/>
                <a:cs typeface="Open Sans" panose="020B0606030504020204" pitchFamily="34" charset="0"/>
              </a:rPr>
              <a:t> nei procedimenti per delitti </a:t>
            </a:r>
            <a:r>
              <a:rPr lang="it-IT" sz="1600" b="1" dirty="0">
                <a:latin typeface="+mn-lt"/>
                <a:ea typeface="Open Sans" panose="020B0606030504020204" pitchFamily="34" charset="0"/>
                <a:cs typeface="Open Sans" panose="020B0606030504020204" pitchFamily="34" charset="0"/>
              </a:rPr>
              <a:t>colposi</a:t>
            </a:r>
            <a:r>
              <a:rPr lang="it-IT" sz="1600" dirty="0">
                <a:latin typeface="+mn-lt"/>
                <a:ea typeface="Open Sans" panose="020B0606030504020204" pitchFamily="34" charset="0"/>
                <a:cs typeface="Open Sans" panose="020B0606030504020204" pitchFamily="34" charset="0"/>
              </a:rPr>
              <a:t> e per </a:t>
            </a:r>
            <a:r>
              <a:rPr lang="it-IT" sz="1600" b="1" dirty="0">
                <a:latin typeface="+mn-lt"/>
                <a:ea typeface="Open Sans" panose="020B0606030504020204" pitchFamily="34" charset="0"/>
                <a:cs typeface="Open Sans" panose="020B0606030504020204" pitchFamily="34" charset="0"/>
              </a:rPr>
              <a:t>contravvenzioni.</a:t>
            </a:r>
            <a:endParaRPr lang="it-IT" sz="1600" i="1" dirty="0">
              <a:latin typeface="+mn-lt"/>
              <a:ea typeface="Open Sans" panose="020B0606030504020204" pitchFamily="34" charset="0"/>
              <a:cs typeface="Open Sans" panose="020B0606030504020204" pitchFamily="34" charset="0"/>
            </a:endParaRPr>
          </a:p>
          <a:p>
            <a:pPr algn="l">
              <a:lnSpc>
                <a:spcPct val="100000"/>
              </a:lnSpc>
            </a:pPr>
            <a:r>
              <a:rPr lang="it-IT" sz="1600" dirty="0">
                <a:latin typeface="+mn-lt"/>
                <a:ea typeface="Open Sans" panose="020B0606030504020204" pitchFamily="34" charset="0"/>
                <a:cs typeface="Open Sans" panose="020B0606030504020204" pitchFamily="34" charset="0"/>
              </a:rPr>
              <a:t> </a:t>
            </a:r>
            <a:br>
              <a:rPr lang="it-IT" sz="1600" dirty="0">
                <a:latin typeface="+mn-lt"/>
                <a:ea typeface="Open Sans" panose="020B0606030504020204" pitchFamily="34" charset="0"/>
                <a:cs typeface="Open Sans" panose="020B0606030504020204" pitchFamily="34" charset="0"/>
              </a:rPr>
            </a:br>
            <a:r>
              <a:rPr lang="it-IT" sz="1600" i="1" dirty="0">
                <a:latin typeface="+mn-lt"/>
                <a:ea typeface="Open Sans" panose="020B0606030504020204" pitchFamily="34" charset="0"/>
                <a:cs typeface="Open Sans" panose="020B0606030504020204" pitchFamily="34" charset="0"/>
              </a:rPr>
              <a:t>Es. Procedimento penale a carico dell’insegnante per lesioni colpose riportate da un alunno per presunto mancato adempimento dell’obbligo di vigilanza;</a:t>
            </a:r>
            <a:r>
              <a:rPr lang="it-IT" sz="1600" dirty="0">
                <a:latin typeface="+mn-lt"/>
                <a:ea typeface="Open Sans" panose="020B0606030504020204" pitchFamily="34" charset="0"/>
                <a:cs typeface="Open Sans" panose="020B0606030504020204" pitchFamily="34" charset="0"/>
              </a:rPr>
              <a:t> </a:t>
            </a: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b="1" dirty="0" smtClean="0">
                <a:latin typeface="+mn-lt"/>
                <a:ea typeface="Open Sans" panose="020B0606030504020204" pitchFamily="34" charset="0"/>
                <a:cs typeface="Open Sans" panose="020B0606030504020204" pitchFamily="34" charset="0"/>
              </a:rPr>
              <a:t>2)</a:t>
            </a:r>
            <a:r>
              <a:rPr lang="it-IT" sz="1600" dirty="0">
                <a:latin typeface="+mn-lt"/>
                <a:ea typeface="Open Sans" panose="020B0606030504020204" pitchFamily="34" charset="0"/>
                <a:cs typeface="Open Sans" panose="020B0606030504020204" pitchFamily="34" charset="0"/>
              </a:rPr>
              <a:t> La </a:t>
            </a:r>
            <a:r>
              <a:rPr lang="it-IT" sz="1600" b="1" dirty="0">
                <a:latin typeface="+mn-lt"/>
                <a:ea typeface="Open Sans" panose="020B0606030504020204" pitchFamily="34" charset="0"/>
                <a:cs typeface="Open Sans" panose="020B0606030504020204" pitchFamily="34" charset="0"/>
              </a:rPr>
              <a:t>difesa in sede penale </a:t>
            </a:r>
            <a:r>
              <a:rPr lang="it-IT" sz="1600" dirty="0">
                <a:latin typeface="+mn-lt"/>
                <a:ea typeface="Open Sans" panose="020B0606030504020204" pitchFamily="34" charset="0"/>
                <a:cs typeface="Open Sans" panose="020B0606030504020204" pitchFamily="34" charset="0"/>
              </a:rPr>
              <a:t>nei procedimenti per reati </a:t>
            </a:r>
            <a:r>
              <a:rPr lang="it-IT" sz="1600" b="1" dirty="0">
                <a:latin typeface="+mn-lt"/>
                <a:ea typeface="Open Sans" panose="020B0606030504020204" pitchFamily="34" charset="0"/>
                <a:cs typeface="Open Sans" panose="020B0606030504020204" pitchFamily="34" charset="0"/>
              </a:rPr>
              <a:t>dolosi</a:t>
            </a:r>
            <a:r>
              <a:rPr lang="it-IT" sz="1600" dirty="0">
                <a:latin typeface="+mn-lt"/>
                <a:ea typeface="Open Sans" panose="020B0606030504020204" pitchFamily="34" charset="0"/>
                <a:cs typeface="Open Sans" panose="020B0606030504020204" pitchFamily="34" charset="0"/>
              </a:rPr>
              <a:t>;</a:t>
            </a:r>
            <a:r>
              <a:rPr lang="it-IT" sz="1600" b="1" dirty="0">
                <a:latin typeface="+mn-lt"/>
                <a:ea typeface="Open Sans" panose="020B0606030504020204" pitchFamily="34" charset="0"/>
                <a:cs typeface="Open Sans" panose="020B0606030504020204" pitchFamily="34" charset="0"/>
              </a:rPr>
              <a:t> </a:t>
            </a:r>
            <a:r>
              <a:rPr lang="it-IT" sz="1600" dirty="0">
                <a:latin typeface="+mn-lt"/>
                <a:ea typeface="Open Sans" panose="020B0606030504020204" pitchFamily="34" charset="0"/>
                <a:cs typeface="Open Sans" panose="020B0606030504020204" pitchFamily="34" charset="0"/>
              </a:rPr>
              <a:t>tale garanzia opera solo in caso di derubricazione del reato da doloso a colposo oppure in tutti i casi in cui il docente venga ritenuto non colpevole</a:t>
            </a:r>
            <a:r>
              <a:rPr lang="it-IT" sz="1600" i="1" dirty="0">
                <a:latin typeface="+mn-lt"/>
                <a:ea typeface="Open Sans" panose="020B0606030504020204" pitchFamily="34" charset="0"/>
                <a:cs typeface="Open Sans" panose="020B0606030504020204" pitchFamily="34" charset="0"/>
              </a:rPr>
              <a:t>.</a:t>
            </a:r>
            <a:r>
              <a:rPr lang="it-IT" sz="1600" dirty="0">
                <a:latin typeface="+mn-lt"/>
                <a:ea typeface="Open Sans" panose="020B0606030504020204" pitchFamily="34" charset="0"/>
                <a:cs typeface="Open Sans" panose="020B0606030504020204" pitchFamily="34" charset="0"/>
              </a:rPr>
              <a:t> </a:t>
            </a: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i="1" dirty="0">
                <a:latin typeface="+mn-lt"/>
                <a:ea typeface="Open Sans" panose="020B0606030504020204" pitchFamily="34" charset="0"/>
                <a:cs typeface="Open Sans" panose="020B0606030504020204" pitchFamily="34" charset="0"/>
              </a:rPr>
              <a:t>Es. Procedimento penale a carico dell’insegnante per presunti maltrattamenti nei confronti di un alunno, che si concluda con una sentenza di assoluzione;</a:t>
            </a:r>
            <a:r>
              <a:rPr lang="it-IT" sz="1600" dirty="0">
                <a:latin typeface="+mn-lt"/>
                <a:ea typeface="Open Sans" panose="020B0606030504020204" pitchFamily="34" charset="0"/>
                <a:cs typeface="Open Sans" panose="020B0606030504020204" pitchFamily="34" charset="0"/>
              </a:rPr>
              <a:t> </a:t>
            </a:r>
          </a:p>
        </p:txBody>
      </p:sp>
      <p:pic>
        <p:nvPicPr>
          <p:cNvPr id="8" name="Immagine 7">
            <a:extLst>
              <a:ext uri="{FF2B5EF4-FFF2-40B4-BE49-F238E27FC236}">
                <a16:creationId xmlns:a16="http://schemas.microsoft.com/office/drawing/2014/main" xmlns="" id="{6E92175B-4EED-4D52-96D7-3ABE4D39F5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9" name="Immagine 8">
            <a:extLst>
              <a:ext uri="{FF2B5EF4-FFF2-40B4-BE49-F238E27FC236}">
                <a16:creationId xmlns:a16="http://schemas.microsoft.com/office/drawing/2014/main" xmlns="" id="{87E2934D-C1D1-414C-9ABE-91830E46D016}"/>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10" name="Gruppo 9">
            <a:extLst>
              <a:ext uri="{FF2B5EF4-FFF2-40B4-BE49-F238E27FC236}">
                <a16:creationId xmlns:a16="http://schemas.microsoft.com/office/drawing/2014/main" xmlns="" id="{65B06489-3C3E-4A75-AF13-07154511D9DE}"/>
              </a:ext>
            </a:extLst>
          </p:cNvPr>
          <p:cNvGrpSpPr/>
          <p:nvPr/>
        </p:nvGrpSpPr>
        <p:grpSpPr>
          <a:xfrm>
            <a:off x="2707575" y="467247"/>
            <a:ext cx="6911439" cy="590704"/>
            <a:chOff x="2063495" y="1523283"/>
            <a:chExt cx="8119872" cy="751137"/>
          </a:xfrm>
        </p:grpSpPr>
        <p:sp>
          <p:nvSpPr>
            <p:cNvPr id="11" name="Rettangolo arrotondato 29">
              <a:extLst>
                <a:ext uri="{FF2B5EF4-FFF2-40B4-BE49-F238E27FC236}">
                  <a16:creationId xmlns:a16="http://schemas.microsoft.com/office/drawing/2014/main" xmlns=""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30">
              <a:extLst>
                <a:ext uri="{FF2B5EF4-FFF2-40B4-BE49-F238E27FC236}">
                  <a16:creationId xmlns:a16="http://schemas.microsoft.com/office/drawing/2014/main" xmlns=""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Titolo 1">
            <a:extLst>
              <a:ext uri="{FF2B5EF4-FFF2-40B4-BE49-F238E27FC236}">
                <a16:creationId xmlns:a16="http://schemas.microsoft.com/office/drawing/2014/main" xmlns="" id="{A707FDA4-1220-4187-B2FA-C6DF3463389B}"/>
              </a:ext>
            </a:extLst>
          </p:cNvPr>
          <p:cNvSpPr txBox="1">
            <a:spLocks/>
          </p:cNvSpPr>
          <p:nvPr/>
        </p:nvSpPr>
        <p:spPr>
          <a:xfrm>
            <a:off x="3699811" y="537896"/>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Tree>
    <p:extLst>
      <p:ext uri="{BB962C8B-B14F-4D97-AF65-F5344CB8AC3E}">
        <p14:creationId xmlns:p14="http://schemas.microsoft.com/office/powerpoint/2010/main" xmlns="" val="18180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7" name="Rettangolo arrotondato 17">
            <a:extLst>
              <a:ext uri="{FF2B5EF4-FFF2-40B4-BE49-F238E27FC236}">
                <a16:creationId xmlns:a16="http://schemas.microsoft.com/office/drawing/2014/main" xmlns="" id="{5354359D-3F36-4C68-A2BE-3262DB9DC383}"/>
              </a:ext>
            </a:extLst>
          </p:cNvPr>
          <p:cNvSpPr/>
          <p:nvPr/>
        </p:nvSpPr>
        <p:spPr>
          <a:xfrm>
            <a:off x="787216" y="1545963"/>
            <a:ext cx="10665070" cy="4459653"/>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1">
            <a:extLst>
              <a:ext uri="{FF2B5EF4-FFF2-40B4-BE49-F238E27FC236}">
                <a16:creationId xmlns:a16="http://schemas.microsoft.com/office/drawing/2014/main" xmlns="" id="{E0B09D71-1A32-460A-B560-AFBD23C8E65D}"/>
              </a:ext>
            </a:extLst>
          </p:cNvPr>
          <p:cNvSpPr txBox="1">
            <a:spLocks/>
          </p:cNvSpPr>
          <p:nvPr/>
        </p:nvSpPr>
        <p:spPr>
          <a:xfrm>
            <a:off x="1129314" y="2365429"/>
            <a:ext cx="9933372" cy="318445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400" b="1" dirty="0" smtClean="0">
                <a:latin typeface="Open Sans" panose="020B0606030504020204" pitchFamily="34" charset="0"/>
                <a:ea typeface="Open Sans" panose="020B0606030504020204" pitchFamily="34" charset="0"/>
                <a:cs typeface="Open Sans" panose="020B0606030504020204" pitchFamily="34" charset="0"/>
              </a:rPr>
              <a:t>3)</a:t>
            </a:r>
            <a:r>
              <a:rPr lang="it-IT" sz="1400" dirty="0">
                <a:latin typeface="Open Sans" panose="020B0606030504020204" pitchFamily="34" charset="0"/>
                <a:ea typeface="Open Sans" panose="020B0606030504020204" pitchFamily="34" charset="0"/>
                <a:cs typeface="Open Sans" panose="020B0606030504020204" pitchFamily="34" charset="0"/>
              </a:rPr>
              <a:t> Le </a:t>
            </a:r>
            <a:r>
              <a:rPr lang="it-IT" sz="1400" b="1" dirty="0">
                <a:latin typeface="Open Sans" panose="020B0606030504020204" pitchFamily="34" charset="0"/>
                <a:ea typeface="Open Sans" panose="020B0606030504020204" pitchFamily="34" charset="0"/>
                <a:cs typeface="Open Sans" panose="020B0606030504020204" pitchFamily="34" charset="0"/>
              </a:rPr>
              <a:t>azioni in sede civile</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i="1" dirty="0">
                <a:latin typeface="Open Sans" panose="020B0606030504020204" pitchFamily="34" charset="0"/>
                <a:ea typeface="Open Sans" panose="020B0606030504020204" pitchFamily="34" charset="0"/>
                <a:cs typeface="Open Sans" panose="020B0606030504020204" pitchFamily="34" charset="0"/>
              </a:rPr>
              <a:t>(o la costituzione di parte civile in sede penale)</a:t>
            </a:r>
            <a:r>
              <a:rPr lang="it-IT" sz="1400" dirty="0">
                <a:latin typeface="Open Sans" panose="020B0606030504020204" pitchFamily="34" charset="0"/>
                <a:ea typeface="Open Sans" panose="020B0606030504020204" pitchFamily="34" charset="0"/>
                <a:cs typeface="Open Sans" panose="020B0606030504020204" pitchFamily="34" charset="0"/>
              </a:rPr>
              <a:t> per ottenere il risarcimento danni.</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che subisce un’aggressione da parte del genitore di un alunno o dall’alunno stesso, può chiedere il risarcimento dei danni subiti;</a:t>
            </a:r>
            <a:r>
              <a:rPr lang="it-IT" sz="1400" dirty="0">
                <a:latin typeface="Open Sans" panose="020B0606030504020204" pitchFamily="34" charset="0"/>
                <a:ea typeface="Open Sans" panose="020B0606030504020204" pitchFamily="34" charset="0"/>
                <a:cs typeface="Open Sans" panose="020B0606030504020204" pitchFamily="34" charset="0"/>
              </a:rPr>
              <a:t> </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b="1" dirty="0" smtClean="0">
                <a:latin typeface="Open Sans" panose="020B0606030504020204" pitchFamily="34" charset="0"/>
                <a:ea typeface="Open Sans" panose="020B0606030504020204" pitchFamily="34" charset="0"/>
                <a:cs typeface="Open Sans" panose="020B0606030504020204" pitchFamily="34" charset="0"/>
              </a:rPr>
              <a:t>4)</a:t>
            </a:r>
            <a:r>
              <a:rPr lang="it-IT" sz="1400" dirty="0">
                <a:latin typeface="Open Sans" panose="020B0606030504020204" pitchFamily="34" charset="0"/>
                <a:ea typeface="Open Sans" panose="020B0606030504020204" pitchFamily="34" charset="0"/>
                <a:cs typeface="Open Sans" panose="020B0606030504020204" pitchFamily="34" charset="0"/>
              </a:rPr>
              <a:t> La </a:t>
            </a:r>
            <a:r>
              <a:rPr lang="it-IT" sz="1400" b="1" dirty="0">
                <a:latin typeface="Open Sans" panose="020B0606030504020204" pitchFamily="34" charset="0"/>
                <a:ea typeface="Open Sans" panose="020B0606030504020204" pitchFamily="34" charset="0"/>
                <a:cs typeface="Open Sans" panose="020B0606030504020204" pitchFamily="34" charset="0"/>
              </a:rPr>
              <a:t>difesa in sede civile</a:t>
            </a:r>
            <a:r>
              <a:rPr lang="it-IT" sz="1400" dirty="0">
                <a:latin typeface="Open Sans" panose="020B0606030504020204" pitchFamily="34" charset="0"/>
                <a:ea typeface="Open Sans" panose="020B0606030504020204" pitchFamily="34" charset="0"/>
                <a:cs typeface="Open Sans" panose="020B0606030504020204" pitchFamily="34" charset="0"/>
              </a:rPr>
              <a:t> nel caso in cui il docente subisca un’azione legale per risarcimento danni (per resistere a pretese risarcitorie di terzi) ad integrazione di quanto riconosciuto dalla polizza RC dell’insegnante per i </a:t>
            </a:r>
            <a:r>
              <a:rPr lang="it-IT" sz="1400" b="1" dirty="0">
                <a:latin typeface="Open Sans" panose="020B0606030504020204" pitchFamily="34" charset="0"/>
                <a:ea typeface="Open Sans" panose="020B0606030504020204" pitchFamily="34" charset="0"/>
                <a:cs typeface="Open Sans" panose="020B0606030504020204" pitchFamily="34" charset="0"/>
              </a:rPr>
              <a:t>costi di difesa.</a:t>
            </a:r>
            <a:r>
              <a:rPr lang="it-IT" sz="1400" dirty="0">
                <a:latin typeface="Open Sans" panose="020B0606030504020204" pitchFamily="34" charset="0"/>
                <a:ea typeface="Open Sans" panose="020B0606030504020204" pitchFamily="34" charset="0"/>
                <a:cs typeface="Open Sans" panose="020B0606030504020204" pitchFamily="34" charset="0"/>
              </a:rPr>
              <a:t> </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riceve richiesta danni per presunte lesioni colpose cagionate ad un alunno; </a:t>
            </a:r>
            <a:br>
              <a:rPr lang="it-IT" sz="1400" i="1"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deve rispondere di un danno cagionato ad un terzo in conseguenza di un comportamento tenuto da un alunno sotto la sua sorveglianza.</a:t>
            </a:r>
            <a:r>
              <a:rPr lang="it-IT" sz="1400" dirty="0">
                <a:latin typeface="Open Sans" panose="020B0606030504020204" pitchFamily="34" charset="0"/>
                <a:ea typeface="Open Sans" panose="020B0606030504020204" pitchFamily="34" charset="0"/>
                <a:cs typeface="Open Sans" panose="020B0606030504020204" pitchFamily="34" charset="0"/>
              </a:rPr>
              <a:t>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b="1" dirty="0" smtClean="0">
                <a:latin typeface="Open Sans" panose="020B0606030504020204" pitchFamily="34" charset="0"/>
                <a:ea typeface="Open Sans" panose="020B0606030504020204" pitchFamily="34" charset="0"/>
                <a:cs typeface="Open Sans" panose="020B0606030504020204" pitchFamily="34" charset="0"/>
              </a:rPr>
              <a:t>5) L’opposizione alle sanzioni amministrative/disciplinari. </a:t>
            </a:r>
            <a:r>
              <a:rPr lang="it-IT" sz="1400" dirty="0" smtClean="0">
                <a:latin typeface="Open Sans" panose="020B0606030504020204" pitchFamily="34" charset="0"/>
                <a:ea typeface="Open Sans" panose="020B0606030504020204" pitchFamily="34" charset="0"/>
                <a:cs typeface="Open Sans" panose="020B0606030504020204" pitchFamily="34" charset="0"/>
              </a:rPr>
              <a:t>Il rimborso delle predette spese legali avverrà solo in caso di esito positivo della vertenza. E’ prevista la possibilità di arrivare al terzo grado di giudizio.</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olo 1">
            <a:extLst>
              <a:ext uri="{FF2B5EF4-FFF2-40B4-BE49-F238E27FC236}">
                <a16:creationId xmlns:a16="http://schemas.microsoft.com/office/drawing/2014/main" xmlns="" id="{9B9AFA89-FDB5-475C-9D24-FEFC0A8F3EE9}"/>
              </a:ext>
            </a:extLst>
          </p:cNvPr>
          <p:cNvSpPr txBox="1">
            <a:spLocks/>
          </p:cNvSpPr>
          <p:nvPr/>
        </p:nvSpPr>
        <p:spPr>
          <a:xfrm>
            <a:off x="3733344" y="1841772"/>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Open Sans Extrabold" panose="020B0606030504020204" pitchFamily="34" charset="0"/>
                <a:ea typeface="Open Sans Extrabold" panose="020B0606030504020204" pitchFamily="34" charset="0"/>
                <a:cs typeface="Open Sans Extrabold" panose="020B0606030504020204" pitchFamily="34" charset="0"/>
              </a:rPr>
              <a:t>IN QUALI CASI?</a:t>
            </a:r>
          </a:p>
        </p:txBody>
      </p:sp>
      <p:pic>
        <p:nvPicPr>
          <p:cNvPr id="10" name="Immagine 9">
            <a:extLst>
              <a:ext uri="{FF2B5EF4-FFF2-40B4-BE49-F238E27FC236}">
                <a16:creationId xmlns:a16="http://schemas.microsoft.com/office/drawing/2014/main" xmlns="" id="{1AF95BA2-CCCF-43CE-85DB-A8B4EF3015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1" name="Immagine 10">
            <a:extLst>
              <a:ext uri="{FF2B5EF4-FFF2-40B4-BE49-F238E27FC236}">
                <a16:creationId xmlns:a16="http://schemas.microsoft.com/office/drawing/2014/main" xmlns="" id="{9A475543-87FB-4FDB-80B4-205304BFCB3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12" name="Gruppo 11">
            <a:extLst>
              <a:ext uri="{FF2B5EF4-FFF2-40B4-BE49-F238E27FC236}">
                <a16:creationId xmlns:a16="http://schemas.microsoft.com/office/drawing/2014/main" xmlns="" id="{65B06489-3C3E-4A75-AF13-07154511D9DE}"/>
              </a:ext>
            </a:extLst>
          </p:cNvPr>
          <p:cNvGrpSpPr/>
          <p:nvPr/>
        </p:nvGrpSpPr>
        <p:grpSpPr>
          <a:xfrm>
            <a:off x="2731325" y="526623"/>
            <a:ext cx="6911439" cy="590704"/>
            <a:chOff x="2063495" y="1523283"/>
            <a:chExt cx="8119872" cy="751137"/>
          </a:xfrm>
        </p:grpSpPr>
        <p:sp>
          <p:nvSpPr>
            <p:cNvPr id="13" name="Rettangolo arrotondato 29">
              <a:extLst>
                <a:ext uri="{FF2B5EF4-FFF2-40B4-BE49-F238E27FC236}">
                  <a16:creationId xmlns:a16="http://schemas.microsoft.com/office/drawing/2014/main" xmlns=""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0">
              <a:extLst>
                <a:ext uri="{FF2B5EF4-FFF2-40B4-BE49-F238E27FC236}">
                  <a16:creationId xmlns:a16="http://schemas.microsoft.com/office/drawing/2014/main" xmlns=""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Titolo 1">
            <a:extLst>
              <a:ext uri="{FF2B5EF4-FFF2-40B4-BE49-F238E27FC236}">
                <a16:creationId xmlns:a16="http://schemas.microsoft.com/office/drawing/2014/main" xmlns="" id="{A707FDA4-1220-4187-B2FA-C6DF3463389B}"/>
              </a:ext>
            </a:extLst>
          </p:cNvPr>
          <p:cNvSpPr txBox="1">
            <a:spLocks/>
          </p:cNvSpPr>
          <p:nvPr/>
        </p:nvSpPr>
        <p:spPr>
          <a:xfrm>
            <a:off x="3699811" y="537896"/>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Tree>
    <p:extLst>
      <p:ext uri="{BB962C8B-B14F-4D97-AF65-F5344CB8AC3E}">
        <p14:creationId xmlns:p14="http://schemas.microsoft.com/office/powerpoint/2010/main" xmlns="" val="1056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a16="http://schemas.microsoft.com/office/drawing/2014/main" xmlns="" id="{65B06489-3C3E-4A75-AF13-07154511D9DE}"/>
              </a:ext>
            </a:extLst>
          </p:cNvPr>
          <p:cNvGrpSpPr/>
          <p:nvPr/>
        </p:nvGrpSpPr>
        <p:grpSpPr>
          <a:xfrm>
            <a:off x="2743201" y="384120"/>
            <a:ext cx="6911439" cy="590704"/>
            <a:chOff x="2063495" y="1523283"/>
            <a:chExt cx="8119872" cy="751137"/>
          </a:xfrm>
        </p:grpSpPr>
        <p:sp>
          <p:nvSpPr>
            <p:cNvPr id="6" name="Rettangolo arrotondato 29">
              <a:extLst>
                <a:ext uri="{FF2B5EF4-FFF2-40B4-BE49-F238E27FC236}">
                  <a16:creationId xmlns:a16="http://schemas.microsoft.com/office/drawing/2014/main" xmlns=""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a16="http://schemas.microsoft.com/office/drawing/2014/main" xmlns=""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itolo 1">
            <a:extLst>
              <a:ext uri="{FF2B5EF4-FFF2-40B4-BE49-F238E27FC236}">
                <a16:creationId xmlns:a16="http://schemas.microsoft.com/office/drawing/2014/main" xmlns="" id="{A707FDA4-1220-4187-B2FA-C6DF3463389B}"/>
              </a:ext>
            </a:extLst>
          </p:cNvPr>
          <p:cNvSpPr txBox="1">
            <a:spLocks/>
          </p:cNvSpPr>
          <p:nvPr/>
        </p:nvSpPr>
        <p:spPr>
          <a:xfrm>
            <a:off x="3699811" y="454769"/>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
        <p:nvSpPr>
          <p:cNvPr id="10" name="Rettangolo arrotondato 17">
            <a:extLst>
              <a:ext uri="{FF2B5EF4-FFF2-40B4-BE49-F238E27FC236}">
                <a16:creationId xmlns:a16="http://schemas.microsoft.com/office/drawing/2014/main" xmlns="" id="{0DDF6E49-6EC6-4D17-B103-387F3B2C2122}"/>
              </a:ext>
            </a:extLst>
          </p:cNvPr>
          <p:cNvSpPr/>
          <p:nvPr/>
        </p:nvSpPr>
        <p:spPr>
          <a:xfrm>
            <a:off x="792640" y="1413164"/>
            <a:ext cx="10665070" cy="4762005"/>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Titolo 1">
            <a:extLst>
              <a:ext uri="{FF2B5EF4-FFF2-40B4-BE49-F238E27FC236}">
                <a16:creationId xmlns:a16="http://schemas.microsoft.com/office/drawing/2014/main" xmlns="" id="{D2A45FF0-C07E-4DE4-B24F-881E049C5564}"/>
              </a:ext>
            </a:extLst>
          </p:cNvPr>
          <p:cNvSpPr txBox="1">
            <a:spLocks/>
          </p:cNvSpPr>
          <p:nvPr/>
        </p:nvSpPr>
        <p:spPr>
          <a:xfrm>
            <a:off x="3491345" y="1622887"/>
            <a:ext cx="5533902"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mn-lt"/>
                <a:ea typeface="Open Sans Extrabold" panose="020B0606030504020204" pitchFamily="34" charset="0"/>
                <a:cs typeface="Open Sans Extrabold" panose="020B0606030504020204" pitchFamily="34" charset="0"/>
              </a:rPr>
              <a:t>QUANDO UN SINISTRO E’ IN GARANZIA?</a:t>
            </a:r>
          </a:p>
        </p:txBody>
      </p:sp>
      <p:pic>
        <p:nvPicPr>
          <p:cNvPr id="13" name="Immagine 12">
            <a:extLst>
              <a:ext uri="{FF2B5EF4-FFF2-40B4-BE49-F238E27FC236}">
                <a16:creationId xmlns:a16="http://schemas.microsoft.com/office/drawing/2014/main" xmlns="" id="{DEA018DB-984E-4381-A3EB-A62A5130416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CF0AD59B-D522-4112-A71D-A1BED6037444}"/>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
        <p:nvSpPr>
          <p:cNvPr id="15" name="Segnaposto contenuto 3"/>
          <p:cNvSpPr txBox="1">
            <a:spLocks/>
          </p:cNvSpPr>
          <p:nvPr/>
        </p:nvSpPr>
        <p:spPr>
          <a:xfrm>
            <a:off x="1056905" y="2139426"/>
            <a:ext cx="10189029" cy="39763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effectLst/>
                <a:uLnTx/>
                <a:uFillTx/>
                <a:latin typeface="+mn-lt"/>
                <a:ea typeface="+mn-ea"/>
                <a:cs typeface="+mn-cs"/>
              </a:rPr>
              <a:t>INSORGENZA DEL SINISTRO</a:t>
            </a:r>
          </a:p>
          <a:p>
            <a:pPr>
              <a:lnSpc>
                <a:spcPct val="90000"/>
              </a:lnSpc>
              <a:spcBef>
                <a:spcPts val="1000"/>
              </a:spcBef>
            </a:pPr>
            <a:r>
              <a:rPr lang="en-GB" b="1" dirty="0"/>
              <a:t>La </a:t>
            </a:r>
            <a:r>
              <a:rPr lang="en-GB" b="1" dirty="0" err="1"/>
              <a:t>garanzia</a:t>
            </a:r>
            <a:r>
              <a:rPr lang="en-GB" b="1" dirty="0"/>
              <a:t> </a:t>
            </a:r>
            <a:r>
              <a:rPr lang="en-GB" b="1" dirty="0" err="1"/>
              <a:t>assicurativa</a:t>
            </a:r>
            <a:r>
              <a:rPr lang="en-GB" b="1" dirty="0"/>
              <a:t> </a:t>
            </a:r>
            <a:r>
              <a:rPr lang="en-GB" b="1" dirty="0" err="1"/>
              <a:t>viene</a:t>
            </a:r>
            <a:r>
              <a:rPr lang="en-GB" b="1" dirty="0"/>
              <a:t> </a:t>
            </a:r>
            <a:r>
              <a:rPr lang="en-GB" b="1" dirty="0" err="1"/>
              <a:t>prestata</a:t>
            </a:r>
            <a:r>
              <a:rPr lang="en-GB" b="1" dirty="0"/>
              <a:t> per </a:t>
            </a:r>
            <a:r>
              <a:rPr lang="en-GB" b="1" dirty="0" err="1"/>
              <a:t>sinistri</a:t>
            </a:r>
            <a:r>
              <a:rPr lang="en-GB" b="1" dirty="0"/>
              <a:t> </a:t>
            </a:r>
            <a:r>
              <a:rPr lang="en-GB" b="1" dirty="0" err="1"/>
              <a:t>che</a:t>
            </a:r>
            <a:r>
              <a:rPr lang="en-GB" b="1" dirty="0"/>
              <a:t> </a:t>
            </a:r>
            <a:r>
              <a:rPr lang="en-GB" b="1" dirty="0" err="1"/>
              <a:t>siano</a:t>
            </a:r>
            <a:r>
              <a:rPr lang="en-GB" b="1" dirty="0"/>
              <a:t> </a:t>
            </a:r>
            <a:r>
              <a:rPr lang="en-GB" b="1" dirty="0" err="1"/>
              <a:t>insorti</a:t>
            </a:r>
            <a:r>
              <a:rPr lang="en-GB" b="1" dirty="0"/>
              <a:t> </a:t>
            </a:r>
            <a:r>
              <a:rPr lang="en-GB" b="1" dirty="0" err="1"/>
              <a:t>durante</a:t>
            </a:r>
            <a:r>
              <a:rPr lang="en-GB" b="1" dirty="0"/>
              <a:t> </a:t>
            </a:r>
            <a:r>
              <a:rPr lang="en-GB" b="1" dirty="0" err="1"/>
              <a:t>il</a:t>
            </a:r>
            <a:r>
              <a:rPr lang="en-GB" b="1" dirty="0"/>
              <a:t> </a:t>
            </a:r>
            <a:r>
              <a:rPr lang="en-GB" b="1" dirty="0" err="1"/>
              <a:t>periodo</a:t>
            </a:r>
            <a:r>
              <a:rPr lang="en-GB" b="1" dirty="0"/>
              <a:t> di </a:t>
            </a:r>
            <a:r>
              <a:rPr lang="en-GB" b="1" dirty="0" err="1"/>
              <a:t>validità</a:t>
            </a:r>
            <a:r>
              <a:rPr lang="en-GB" b="1" dirty="0"/>
              <a:t> </a:t>
            </a:r>
            <a:r>
              <a:rPr lang="en-GB" b="1" dirty="0" err="1"/>
              <a:t>della</a:t>
            </a:r>
            <a:r>
              <a:rPr lang="en-GB" b="1" dirty="0"/>
              <a:t> </a:t>
            </a:r>
            <a:r>
              <a:rPr lang="en-GB" b="1" dirty="0" err="1"/>
              <a:t>polizza</a:t>
            </a:r>
            <a:r>
              <a:rPr lang="en-GB" b="1" dirty="0"/>
              <a:t>.</a:t>
            </a:r>
            <a:endParaRPr lang="it-IT" b="1"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1" i="0" u="none" strike="noStrike" kern="1200" cap="none" spc="0" normalizeH="0" baseline="0" noProof="0" dirty="0">
              <a:ln>
                <a:noFill/>
              </a:ln>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Tx/>
              <a:buChar char="-"/>
              <a:tabLst/>
              <a:defRPr/>
            </a:pPr>
            <a:r>
              <a:rPr kumimoji="0" lang="en-GB" sz="1600" b="0" i="0" u="none" strike="noStrike" kern="1200" cap="none" spc="0" normalizeH="0" baseline="0" noProof="0" dirty="0">
                <a:ln>
                  <a:noFill/>
                </a:ln>
                <a:effectLst/>
                <a:uLnTx/>
                <a:uFillTx/>
                <a:latin typeface="+mn-lt"/>
                <a:ea typeface="+mn-ea"/>
                <a:cs typeface="+mn-cs"/>
              </a:rPr>
              <a:t>per le </a:t>
            </a:r>
            <a:r>
              <a:rPr kumimoji="0" lang="en-GB" sz="1600" b="0" i="0" u="none" strike="noStrike" kern="1200" cap="none" spc="0" normalizeH="0" baseline="0" noProof="0" dirty="0" err="1">
                <a:ln>
                  <a:noFill/>
                </a:ln>
                <a:effectLst/>
                <a:uLnTx/>
                <a:uFillTx/>
                <a:latin typeface="+mn-lt"/>
                <a:ea typeface="+mn-ea"/>
                <a:cs typeface="+mn-cs"/>
              </a:rPr>
              <a:t>azioni</a:t>
            </a:r>
            <a:r>
              <a:rPr kumimoji="0" lang="en-GB" sz="1600" b="0" i="0" u="none" strike="noStrike" kern="1200" cap="none" spc="0" normalizeH="0" baseline="0" noProof="0" dirty="0">
                <a:ln>
                  <a:noFill/>
                </a:ln>
                <a:effectLst/>
                <a:uLnTx/>
                <a:uFillTx/>
                <a:latin typeface="+mn-lt"/>
                <a:ea typeface="+mn-ea"/>
                <a:cs typeface="+mn-cs"/>
              </a:rPr>
              <a:t> volte ad </a:t>
            </a:r>
            <a:r>
              <a:rPr kumimoji="0" lang="en-GB" sz="1600" b="0" i="0" u="none" strike="noStrike" kern="1200" cap="none" spc="0" normalizeH="0" baseline="0" noProof="0" dirty="0" err="1">
                <a:ln>
                  <a:noFill/>
                </a:ln>
                <a:effectLst/>
                <a:uLnTx/>
                <a:uFillTx/>
                <a:latin typeface="+mn-lt"/>
                <a:ea typeface="+mn-ea"/>
                <a:cs typeface="+mn-cs"/>
              </a:rPr>
              <a:t>ottenere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risarcimento</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danni</a:t>
            </a:r>
            <a:r>
              <a:rPr kumimoji="0" lang="en-GB" sz="1600" b="0" i="0" u="none" strike="noStrike" kern="1200" cap="none" spc="0" normalizeH="0" baseline="0" noProof="0" dirty="0">
                <a:ln>
                  <a:noFill/>
                </a:ln>
                <a:effectLst/>
                <a:uLnTx/>
                <a:uFillTx/>
                <a:latin typeface="+mn-lt"/>
                <a:ea typeface="+mn-ea"/>
                <a:cs typeface="+mn-cs"/>
              </a:rPr>
              <a:t> e per la </a:t>
            </a:r>
            <a:r>
              <a:rPr kumimoji="0" lang="en-GB" sz="1600" b="0" i="0" u="none" strike="noStrike" kern="1200" cap="none" spc="0" normalizeH="0" baseline="0" noProof="0" dirty="0" err="1">
                <a:ln>
                  <a:noFill/>
                </a:ln>
                <a:effectLst/>
                <a:uLnTx/>
                <a:uFillTx/>
                <a:latin typeface="+mn-lt"/>
                <a:ea typeface="+mn-ea"/>
                <a:cs typeface="+mn-cs"/>
              </a:rPr>
              <a:t>difesa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richieste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risarcitorie</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terzi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del </a:t>
            </a:r>
            <a:r>
              <a:rPr kumimoji="0" lang="en-GB" sz="1600" b="0" i="0" u="none" strike="noStrike" kern="1200" cap="none" spc="0" normalizeH="0" baseline="0" noProof="0" dirty="0" err="1">
                <a:ln>
                  <a:noFill/>
                </a:ln>
                <a:effectLst/>
                <a:uLnTx/>
                <a:uFillTx/>
                <a:latin typeface="+mn-lt"/>
                <a:ea typeface="+mn-ea"/>
                <a:cs typeface="+mn-cs"/>
              </a:rPr>
              <a:t>verificarsi</a:t>
            </a:r>
            <a:r>
              <a:rPr kumimoji="0" lang="en-GB" sz="1600" b="0" i="0" u="none" strike="noStrike" kern="1200" cap="none" spc="0" normalizeH="0" baseline="0" noProof="0" dirty="0">
                <a:ln>
                  <a:noFill/>
                </a:ln>
                <a:effectLst/>
                <a:uLnTx/>
                <a:uFillTx/>
                <a:latin typeface="+mn-lt"/>
                <a:ea typeface="+mn-ea"/>
                <a:cs typeface="+mn-cs"/>
              </a:rPr>
              <a:t> del primo </a:t>
            </a:r>
            <a:r>
              <a:rPr kumimoji="0" lang="en-GB" sz="1600" b="0" i="0" u="none" strike="noStrike" kern="1200" cap="none" spc="0" normalizeH="0" baseline="0" noProof="0" dirty="0" err="1">
                <a:ln>
                  <a:noFill/>
                </a:ln>
                <a:effectLst/>
                <a:uLnTx/>
                <a:uFillTx/>
                <a:latin typeface="+mn-lt"/>
                <a:ea typeface="+mn-ea"/>
                <a:cs typeface="+mn-cs"/>
              </a:rPr>
              <a:t>evento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che</a:t>
            </a:r>
            <a:r>
              <a:rPr kumimoji="0" lang="en-GB" sz="1600" b="0" i="0" u="none" strike="noStrike" kern="1200" cap="none" spc="0" normalizeH="0" baseline="0" noProof="0" dirty="0">
                <a:ln>
                  <a:noFill/>
                </a:ln>
                <a:effectLst/>
                <a:uLnTx/>
                <a:uFillTx/>
                <a:latin typeface="+mn-lt"/>
                <a:ea typeface="+mn-ea"/>
                <a:cs typeface="+mn-cs"/>
              </a:rPr>
              <a:t> ha </a:t>
            </a:r>
            <a:r>
              <a:rPr kumimoji="0" lang="en-GB" sz="1600" b="0" i="0" u="none" strike="noStrike" kern="1200" cap="none" spc="0" normalizeH="0" baseline="0" noProof="0" dirty="0" err="1">
                <a:ln>
                  <a:noFill/>
                </a:ln>
                <a:effectLst/>
                <a:uLnTx/>
                <a:uFillTx/>
                <a:latin typeface="+mn-lt"/>
                <a:ea typeface="+mn-ea"/>
                <a:cs typeface="+mn-cs"/>
              </a:rPr>
              <a:t>originato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diritto</a:t>
            </a:r>
            <a:r>
              <a:rPr kumimoji="0" lang="en-GB" sz="1600" b="0" i="0" u="none" strike="noStrike" kern="1200" cap="none" spc="0" normalizeH="0" baseline="0" noProof="0" dirty="0">
                <a:ln>
                  <a:noFill/>
                </a:ln>
                <a:effectLst/>
                <a:uLnTx/>
                <a:uFillTx/>
                <a:latin typeface="+mn-lt"/>
                <a:ea typeface="+mn-ea"/>
                <a:cs typeface="+mn-cs"/>
              </a:rPr>
              <a:t> al </a:t>
            </a:r>
            <a:r>
              <a:rPr kumimoji="0" lang="en-GB" sz="1600" b="0" i="0" u="none" strike="noStrike" kern="1200" cap="none" spc="0" normalizeH="0" baseline="0" noProof="0" dirty="0" err="1">
                <a:ln>
                  <a:noFill/>
                </a:ln>
                <a:effectLst/>
                <a:uLnTx/>
                <a:uFillTx/>
                <a:latin typeface="+mn-lt"/>
                <a:ea typeface="+mn-ea"/>
                <a:cs typeface="+mn-cs"/>
              </a:rPr>
              <a:t>risarcimento</a:t>
            </a:r>
            <a:r>
              <a:rPr kumimoji="0" lang="en-GB" sz="1600" b="0" i="0" u="none" strike="noStrike" kern="1200" cap="none" spc="0" normalizeH="0" baseline="0" noProof="0" dirty="0">
                <a:ln>
                  <a:noFill/>
                </a:ln>
                <a:effectLst/>
                <a:uLnTx/>
                <a:uFillTx/>
                <a:latin typeface="+mn-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Tx/>
              <a:buChar char="-"/>
              <a:tabLst/>
              <a:defRPr/>
            </a:pPr>
            <a:r>
              <a:rPr kumimoji="0" lang="en-GB" sz="1600" b="0" i="0" u="none" strike="noStrike" kern="1200" cap="none" spc="0" normalizeH="0" baseline="0" noProof="0" dirty="0">
                <a:ln>
                  <a:noFill/>
                </a:ln>
                <a:effectLst/>
                <a:uLnTx/>
                <a:uFillTx/>
                <a:latin typeface="+mn-lt"/>
                <a:ea typeface="+mn-ea"/>
                <a:cs typeface="+mn-cs"/>
              </a:rPr>
              <a:t>per </a:t>
            </a:r>
            <a:r>
              <a:rPr kumimoji="0" lang="en-GB" sz="1600" b="0" i="0" u="none" strike="noStrike" kern="1200" cap="none" spc="0" normalizeH="0" baseline="0" noProof="0" dirty="0" err="1">
                <a:ln>
                  <a:noFill/>
                </a:ln>
                <a:effectLst/>
                <a:uLnTx/>
                <a:uFillTx/>
                <a:latin typeface="+mn-lt"/>
                <a:ea typeface="+mn-ea"/>
                <a:cs typeface="+mn-cs"/>
              </a:rPr>
              <a:t>tutte</a:t>
            </a:r>
            <a:r>
              <a:rPr kumimoji="0" lang="en-GB" sz="1600" b="0" i="0" u="none" strike="noStrike" kern="1200" cap="none" spc="0" normalizeH="0" baseline="0" noProof="0" dirty="0">
                <a:ln>
                  <a:noFill/>
                </a:ln>
                <a:effectLst/>
                <a:uLnTx/>
                <a:uFillTx/>
                <a:latin typeface="+mn-lt"/>
                <a:ea typeface="+mn-ea"/>
                <a:cs typeface="+mn-cs"/>
              </a:rPr>
              <a:t> le </a:t>
            </a:r>
            <a:r>
              <a:rPr kumimoji="0" lang="en-GB" sz="1600" b="0" i="0" u="none" strike="noStrike" kern="1200" cap="none" spc="0" normalizeH="0" baseline="0" noProof="0" dirty="0" err="1">
                <a:ln>
                  <a:noFill/>
                </a:ln>
                <a:effectLst/>
                <a:uLnTx/>
                <a:uFillTx/>
                <a:latin typeface="+mn-lt"/>
                <a:ea typeface="+mn-ea"/>
                <a:cs typeface="+mn-cs"/>
              </a:rPr>
              <a:t>restanti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ipotesi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es</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difesa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penale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in cui </a:t>
            </a:r>
            <a:r>
              <a:rPr kumimoji="0" lang="en-GB" sz="1600" b="0" i="0" u="none" strike="noStrike" kern="1200" cap="none" spc="0" normalizeH="0" baseline="0" noProof="0" dirty="0" err="1">
                <a:ln>
                  <a:noFill/>
                </a:ln>
                <a:effectLst/>
                <a:uLnTx/>
                <a:uFillTx/>
                <a:latin typeface="+mn-lt"/>
                <a:ea typeface="+mn-ea"/>
                <a:cs typeface="+mn-cs"/>
              </a:rPr>
              <a:t>l’Assicurato</a:t>
            </a:r>
            <a:r>
              <a:rPr kumimoji="0" lang="en-GB" sz="1600" b="0" i="0" u="none" strike="noStrike" kern="1200" cap="none" spc="0" normalizeH="0" baseline="0" noProof="0" dirty="0">
                <a:ln>
                  <a:noFill/>
                </a:ln>
                <a:effectLst/>
                <a:uLnTx/>
                <a:uFillTx/>
                <a:latin typeface="+mn-lt"/>
                <a:ea typeface="+mn-ea"/>
                <a:cs typeface="+mn-cs"/>
              </a:rPr>
              <a:t>, la </a:t>
            </a:r>
            <a:r>
              <a:rPr kumimoji="0" lang="en-GB" sz="1600" b="0" i="0" u="none" strike="noStrike" kern="1200" cap="none" spc="0" normalizeH="0" baseline="0" noProof="0" dirty="0" err="1">
                <a:ln>
                  <a:noFill/>
                </a:ln>
                <a:effectLst/>
                <a:uLnTx/>
                <a:uFillTx/>
                <a:latin typeface="+mn-lt"/>
                <a:ea typeface="+mn-ea"/>
                <a:cs typeface="+mn-cs"/>
              </a:rPr>
              <a:t>controparte</a:t>
            </a:r>
            <a:r>
              <a:rPr kumimoji="0" lang="en-GB" sz="1600" b="0" i="0" u="none" strike="noStrike" kern="1200" cap="none" spc="0" normalizeH="0" baseline="0" noProof="0" dirty="0">
                <a:ln>
                  <a:noFill/>
                </a:ln>
                <a:effectLst/>
                <a:uLnTx/>
                <a:uFillTx/>
                <a:latin typeface="+mn-lt"/>
                <a:ea typeface="+mn-ea"/>
                <a:cs typeface="+mn-cs"/>
              </a:rPr>
              <a:t> o un </a:t>
            </a:r>
            <a:r>
              <a:rPr kumimoji="0" lang="en-GB" sz="1600" b="0" i="0" u="none" strike="noStrike" kern="1200" cap="none" spc="0" normalizeH="0" baseline="0" noProof="0" dirty="0" err="1">
                <a:ln>
                  <a:noFill/>
                </a:ln>
                <a:effectLst/>
                <a:uLnTx/>
                <a:uFillTx/>
                <a:latin typeface="+mn-lt"/>
                <a:ea typeface="+mn-ea"/>
                <a:cs typeface="+mn-cs"/>
              </a:rPr>
              <a:t>terzo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abbia</a:t>
            </a:r>
            <a:r>
              <a:rPr kumimoji="0" lang="en-GB" sz="1600" b="0" i="0" u="none" strike="noStrike" kern="1200" cap="none" spc="0" normalizeH="0" baseline="0" noProof="0" dirty="0">
                <a:ln>
                  <a:noFill/>
                </a:ln>
                <a:effectLst/>
                <a:uLnTx/>
                <a:uFillTx/>
                <a:latin typeface="+mn-lt"/>
                <a:ea typeface="+mn-ea"/>
                <a:cs typeface="+mn-cs"/>
              </a:rPr>
              <a:t> o </a:t>
            </a:r>
            <a:r>
              <a:rPr kumimoji="0" lang="en-GB" sz="1600" b="0" i="0" u="none" strike="noStrike" kern="1200" cap="none" spc="0" normalizeH="0" baseline="0" noProof="0" dirty="0" err="1">
                <a:ln>
                  <a:noFill/>
                </a:ln>
                <a:effectLst/>
                <a:uLnTx/>
                <a:uFillTx/>
                <a:latin typeface="+mn-lt"/>
                <a:ea typeface="+mn-ea"/>
                <a:cs typeface="+mn-cs"/>
              </a:rPr>
              <a:t>avrebbe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cominciato</a:t>
            </a:r>
            <a:r>
              <a:rPr kumimoji="0" lang="en-GB" sz="1600" b="0" i="0" u="none" strike="noStrike" kern="1200" cap="none" spc="0" normalizeH="0" baseline="0" noProof="0" dirty="0">
                <a:ln>
                  <a:noFill/>
                </a:ln>
                <a:effectLst/>
                <a:uLnTx/>
                <a:uFillTx/>
                <a:latin typeface="+mn-lt"/>
                <a:ea typeface="+mn-ea"/>
                <a:cs typeface="+mn-cs"/>
              </a:rPr>
              <a:t> a </a:t>
            </a:r>
            <a:r>
              <a:rPr kumimoji="0" lang="en-GB" sz="1600" b="0" i="0" u="none" strike="noStrike" kern="1200" cap="none" spc="0" normalizeH="0" baseline="0" noProof="0" dirty="0" err="1">
                <a:ln>
                  <a:noFill/>
                </a:ln>
                <a:effectLst/>
                <a:uLnTx/>
                <a:uFillTx/>
                <a:latin typeface="+mn-lt"/>
                <a:ea typeface="+mn-ea"/>
                <a:cs typeface="+mn-cs"/>
              </a:rPr>
              <a:t>violare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norme</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legge</a:t>
            </a:r>
            <a:r>
              <a:rPr kumimoji="0" lang="en-GB" sz="1600" b="0" i="0" u="none" strike="noStrike" kern="1200" cap="none" spc="0" normalizeH="0" baseline="0" noProof="0" dirty="0">
                <a:ln>
                  <a:noFill/>
                </a:ln>
                <a:effectLst/>
                <a:uLnTx/>
                <a:uFillTx/>
                <a:latin typeface="+mn-lt"/>
                <a:ea typeface="+mn-ea"/>
                <a:cs typeface="+mn-cs"/>
              </a:rPr>
              <a:t> o di </a:t>
            </a:r>
            <a:r>
              <a:rPr kumimoji="0" lang="en-GB" sz="1600" b="0" i="0" u="none" strike="noStrike" kern="1200" cap="none" spc="0" normalizeH="0" baseline="0" noProof="0" dirty="0" err="1">
                <a:ln>
                  <a:noFill/>
                </a:ln>
                <a:effectLst/>
                <a:uLnTx/>
                <a:uFillTx/>
                <a:latin typeface="+mn-lt"/>
                <a:ea typeface="+mn-ea"/>
                <a:cs typeface="+mn-cs"/>
              </a:rPr>
              <a:t>contratto</a:t>
            </a:r>
            <a:r>
              <a:rPr kumimoji="0" lang="en-GB" sz="1600" b="0" i="0" u="none" strike="noStrike" kern="1200" cap="none" spc="0" normalizeH="0" baseline="0" noProof="0" dirty="0">
                <a:ln>
                  <a:noFill/>
                </a:ln>
                <a:effectLst/>
                <a:uLnTx/>
                <a:uFillTx/>
                <a:latin typeface="+mn-lt"/>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mn-lt"/>
                <a:ea typeface="+mn-ea"/>
                <a:cs typeface="+mn-cs"/>
              </a:rPr>
              <a:t>In </a:t>
            </a:r>
            <a:r>
              <a:rPr kumimoji="0" lang="en-GB" sz="1600" b="0" i="0" u="none" strike="noStrike" kern="1200" cap="none" spc="0" normalizeH="0" baseline="0" noProof="0" dirty="0" err="1">
                <a:ln>
                  <a:noFill/>
                </a:ln>
                <a:effectLst/>
                <a:uLnTx/>
                <a:uFillTx/>
                <a:latin typeface="+mn-lt"/>
                <a:ea typeface="+mn-ea"/>
                <a:cs typeface="+mn-cs"/>
              </a:rPr>
              <a:t>presenza</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più</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violazioni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della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stessa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natura</a:t>
            </a:r>
            <a:r>
              <a:rPr kumimoji="0" lang="en-GB" sz="1600" b="0" i="0" u="none" strike="noStrike" kern="1200" cap="none" spc="0" normalizeH="0" baseline="0" noProof="0" dirty="0">
                <a:ln>
                  <a:noFill/>
                </a:ln>
                <a:effectLst/>
                <a:uLnTx/>
                <a:uFillTx/>
                <a:latin typeface="+mn-lt"/>
                <a:ea typeface="+mn-ea"/>
                <a:cs typeface="+mn-cs"/>
              </a:rPr>
              <a:t>, per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insorgenza</a:t>
            </a:r>
            <a:r>
              <a:rPr kumimoji="0" lang="en-GB" sz="1600" b="0" i="0" u="none" strike="noStrike" kern="1200" cap="none" spc="0" normalizeH="0" baseline="0" noProof="0" dirty="0">
                <a:ln>
                  <a:noFill/>
                </a:ln>
                <a:effectLst/>
                <a:uLnTx/>
                <a:uFillTx/>
                <a:latin typeface="+mn-lt"/>
                <a:ea typeface="+mn-ea"/>
                <a:cs typeface="+mn-cs"/>
              </a:rPr>
              <a:t> del </a:t>
            </a:r>
            <a:r>
              <a:rPr kumimoji="0" lang="en-GB" sz="1600" b="0" i="0" u="none" strike="noStrike" kern="1200" cap="none" spc="0" normalizeH="0" baseline="0" noProof="0" dirty="0" err="1">
                <a:ln>
                  <a:noFill/>
                </a:ln>
                <a:effectLst/>
                <a:uLnTx/>
                <a:uFillTx/>
                <a:latin typeface="+mn-lt"/>
                <a:ea typeface="+mn-ea"/>
                <a:cs typeface="+mn-cs"/>
              </a:rPr>
              <a:t>sinistro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si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fa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riferimento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alla</a:t>
            </a:r>
            <a:r>
              <a:rPr kumimoji="0" lang="en-GB" sz="1600" b="0" i="0" u="none" strike="noStrike" kern="1200" cap="none" spc="0" normalizeH="0" baseline="0" noProof="0" dirty="0">
                <a:ln>
                  <a:noFill/>
                </a:ln>
                <a:effectLst/>
                <a:uLnTx/>
                <a:uFillTx/>
                <a:latin typeface="+mn-lt"/>
                <a:ea typeface="+mn-ea"/>
                <a:cs typeface="+mn-cs"/>
              </a:rPr>
              <a:t> data </a:t>
            </a:r>
            <a:r>
              <a:rPr kumimoji="0" lang="en-GB" sz="1600" b="0" i="0" u="none" strike="noStrike" kern="1200" cap="none" spc="0" normalizeH="0" baseline="0" noProof="0" dirty="0" err="1">
                <a:ln>
                  <a:noFill/>
                </a:ln>
                <a:effectLst/>
                <a:uLnTx/>
                <a:uFillTx/>
                <a:latin typeface="+mn-lt"/>
                <a:ea typeface="+mn-ea"/>
                <a:cs typeface="+mn-cs"/>
              </a:rPr>
              <a:t>della</a:t>
            </a:r>
            <a:r>
              <a:rPr kumimoji="0" lang="en-GB" sz="1600" b="0" i="0" u="none" strike="noStrike" kern="1200" cap="none" spc="0" normalizeH="0" baseline="0" noProof="0" dirty="0">
                <a:ln>
                  <a:noFill/>
                </a:ln>
                <a:effectLst/>
                <a:uLnTx/>
                <a:uFillTx/>
                <a:latin typeface="+mn-lt"/>
                <a:ea typeface="+mn-ea"/>
                <a:cs typeface="+mn-cs"/>
              </a:rPr>
              <a:t> prima </a:t>
            </a:r>
            <a:r>
              <a:rPr kumimoji="0" lang="en-GB" sz="1600" b="0" i="0" u="none" strike="noStrike" kern="1200" cap="none" spc="0" normalizeH="0" baseline="0" noProof="0" dirty="0" err="1">
                <a:ln>
                  <a:noFill/>
                </a:ln>
                <a:effectLst/>
                <a:uLnTx/>
                <a:uFillTx/>
                <a:latin typeface="+mn-lt"/>
                <a:ea typeface="+mn-ea"/>
                <a:cs typeface="+mn-cs"/>
              </a:rPr>
              <a:t>violazione</a:t>
            </a:r>
            <a:r>
              <a:rPr kumimoji="0" lang="en-GB" sz="1600" b="0" i="0" u="none" strike="noStrike" kern="1200" cap="none" spc="0" normalizeH="0" baseline="0" noProof="0" dirty="0">
                <a:ln>
                  <a:noFill/>
                </a:ln>
                <a:effectLst/>
                <a:uLnTx/>
                <a:uFillTx/>
                <a:latin typeface="+mn-lt"/>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 val="25088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12" name="Gruppo 11">
            <a:extLst>
              <a:ext uri="{FF2B5EF4-FFF2-40B4-BE49-F238E27FC236}">
                <a16:creationId xmlns:a16="http://schemas.microsoft.com/office/drawing/2014/main" xmlns="" id="{D19B8CF0-EFCC-49F5-89CF-375DB887117C}"/>
              </a:ext>
            </a:extLst>
          </p:cNvPr>
          <p:cNvGrpSpPr/>
          <p:nvPr/>
        </p:nvGrpSpPr>
        <p:grpSpPr>
          <a:xfrm>
            <a:off x="2386940" y="1036997"/>
            <a:ext cx="6478088" cy="590704"/>
            <a:chOff x="2063495" y="1523283"/>
            <a:chExt cx="8119872" cy="751137"/>
          </a:xfrm>
        </p:grpSpPr>
        <p:sp>
          <p:nvSpPr>
            <p:cNvPr id="13" name="Rettangolo arrotondato 29">
              <a:extLst>
                <a:ext uri="{FF2B5EF4-FFF2-40B4-BE49-F238E27FC236}">
                  <a16:creationId xmlns:a16="http://schemas.microsoft.com/office/drawing/2014/main" xmlns="" id="{4B813E05-F5A0-455B-896E-3E6C4FEEB6AB}"/>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0">
              <a:extLst>
                <a:ext uri="{FF2B5EF4-FFF2-40B4-BE49-F238E27FC236}">
                  <a16:creationId xmlns:a16="http://schemas.microsoft.com/office/drawing/2014/main" xmlns="" id="{7251F4C3-F938-42B9-AC3B-EE30DD2CCF8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Titolo 1">
            <a:extLst>
              <a:ext uri="{FF2B5EF4-FFF2-40B4-BE49-F238E27FC236}">
                <a16:creationId xmlns:a16="http://schemas.microsoft.com/office/drawing/2014/main" xmlns="" id="{95356900-ADAA-4D4B-8F82-558BCA0A823C}"/>
              </a:ext>
            </a:extLst>
          </p:cNvPr>
          <p:cNvSpPr txBox="1">
            <a:spLocks/>
          </p:cNvSpPr>
          <p:nvPr/>
        </p:nvSpPr>
        <p:spPr>
          <a:xfrm>
            <a:off x="2576945" y="1073946"/>
            <a:ext cx="6128373"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800" b="1" dirty="0">
                <a:solidFill>
                  <a:schemeClr val="bg1"/>
                </a:solidFill>
                <a:latin typeface="+mn-lt"/>
                <a:ea typeface="Open Sans Extrabold" panose="020B0606030504020204" pitchFamily="34" charset="0"/>
                <a:cs typeface="Open Sans Extrabold" panose="020B0606030504020204" pitchFamily="34" charset="0"/>
              </a:rPr>
              <a:t>LA CONSULENZA PSICOLOGICA</a:t>
            </a:r>
          </a:p>
        </p:txBody>
      </p:sp>
      <p:sp>
        <p:nvSpPr>
          <p:cNvPr id="16" name="Rettangolo arrotondato 17">
            <a:extLst>
              <a:ext uri="{FF2B5EF4-FFF2-40B4-BE49-F238E27FC236}">
                <a16:creationId xmlns:a16="http://schemas.microsoft.com/office/drawing/2014/main" xmlns="" id="{CEBC18C6-ED4D-4A22-9388-359AFF0AF20D}"/>
              </a:ext>
            </a:extLst>
          </p:cNvPr>
          <p:cNvSpPr/>
          <p:nvPr/>
        </p:nvSpPr>
        <p:spPr>
          <a:xfrm>
            <a:off x="749213" y="2602816"/>
            <a:ext cx="10665070" cy="3217464"/>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Titolo 1">
            <a:extLst>
              <a:ext uri="{FF2B5EF4-FFF2-40B4-BE49-F238E27FC236}">
                <a16:creationId xmlns:a16="http://schemas.microsoft.com/office/drawing/2014/main" xmlns="" id="{7D3E1D7E-52CE-4F40-AD54-BE0791BA4B62}"/>
              </a:ext>
            </a:extLst>
          </p:cNvPr>
          <p:cNvSpPr txBox="1">
            <a:spLocks/>
          </p:cNvSpPr>
          <p:nvPr/>
        </p:nvSpPr>
        <p:spPr>
          <a:xfrm>
            <a:off x="1116375" y="3257657"/>
            <a:ext cx="9924580" cy="212163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400" b="1" dirty="0">
                <a:latin typeface="Open Sans" panose="020B0606030504020204" pitchFamily="34" charset="0"/>
              </a:rPr>
              <a:t>È previsto un </a:t>
            </a:r>
            <a:r>
              <a:rPr lang="it-IT" sz="1400" b="1" dirty="0">
                <a:latin typeface="Open Sans" panose="020B0606030504020204" pitchFamily="34" charset="0"/>
                <a:ea typeface="Open Sans" panose="020B0606030504020204" pitchFamily="34" charset="0"/>
                <a:cs typeface="Open Sans" panose="020B0606030504020204" pitchFamily="34" charset="0"/>
              </a:rPr>
              <a:t>supporto psicologico:</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dirty="0">
                <a:latin typeface="Open Sans" panose="020B0606030504020204" pitchFamily="34" charset="0"/>
                <a:ea typeface="Open Sans" panose="020B0606030504020204" pitchFamily="34" charset="0"/>
                <a:cs typeface="Open Sans" panose="020B0606030504020204" pitchFamily="34" charset="0"/>
              </a:rPr>
              <a:t>L’assicurato potrà contattare la Struttura Organizzativa che provvederà direttamente o attraverso il medico curante dell’Assicurato, a segnalare uno psicologo</a:t>
            </a:r>
            <a:r>
              <a:rPr lang="it-IT" sz="1400" i="1" dirty="0">
                <a:latin typeface="Open Sans" panose="020B0606030504020204" pitchFamily="34" charset="0"/>
                <a:ea typeface="Open Sans" panose="020B0606030504020204" pitchFamily="34" charset="0"/>
                <a:cs typeface="Open Sans" panose="020B0606030504020204" pitchFamily="34" charset="0"/>
              </a:rPr>
              <a:t> (per sedute telefoniche della durata di 30 minuti);</a:t>
            </a:r>
          </a:p>
          <a:p>
            <a:pPr algn="l">
              <a:lnSpc>
                <a:spcPct val="100000"/>
              </a:lnSpc>
            </a:pPr>
            <a:endParaRPr lang="it-IT" sz="1400" i="1"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it-IT" sz="1400" b="1" dirty="0">
                <a:latin typeface="Open Sans" panose="020B0606030504020204" pitchFamily="34" charset="0"/>
                <a:ea typeface="Open Sans" panose="020B0606030504020204" pitchFamily="34" charset="0"/>
                <a:cs typeface="Open Sans" panose="020B0606030504020204" pitchFamily="34" charset="0"/>
              </a:rPr>
              <a:t>Fino ad un massimo di cinque sedute.</a:t>
            </a:r>
          </a:p>
          <a:p>
            <a:pPr algn="l">
              <a:lnSpc>
                <a:spcPct val="100000"/>
              </a:lnSpc>
            </a:pPr>
            <a:endParaRPr lang="it-IT" sz="1400" b="1"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L’Assicurato dovrà quindi comunicare il nome dell’eventuale medico curante ed il suo recapito telefonico.</a:t>
            </a:r>
          </a:p>
        </p:txBody>
      </p:sp>
      <p:sp>
        <p:nvSpPr>
          <p:cNvPr id="18" name="Titolo 1">
            <a:extLst>
              <a:ext uri="{FF2B5EF4-FFF2-40B4-BE49-F238E27FC236}">
                <a16:creationId xmlns:a16="http://schemas.microsoft.com/office/drawing/2014/main" xmlns="" id="{6CD1153F-5314-4030-8984-CD0210ACE6BD}"/>
              </a:ext>
            </a:extLst>
          </p:cNvPr>
          <p:cNvSpPr txBox="1">
            <a:spLocks/>
          </p:cNvSpPr>
          <p:nvPr/>
        </p:nvSpPr>
        <p:spPr>
          <a:xfrm>
            <a:off x="3673968" y="2741610"/>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000" b="1" dirty="0">
                <a:latin typeface="Open Sans Extrabold" panose="020B0606030504020204" pitchFamily="34" charset="0"/>
                <a:ea typeface="Open Sans Extrabold" panose="020B0606030504020204" pitchFamily="34" charset="0"/>
                <a:cs typeface="Open Sans Extrabold" panose="020B0606030504020204" pitchFamily="34" charset="0"/>
              </a:rPr>
              <a:t>CHE COS’È E COME FUNZIONA?</a:t>
            </a:r>
          </a:p>
        </p:txBody>
      </p:sp>
      <p:pic>
        <p:nvPicPr>
          <p:cNvPr id="19" name="Immagine 18">
            <a:extLst>
              <a:ext uri="{FF2B5EF4-FFF2-40B4-BE49-F238E27FC236}">
                <a16:creationId xmlns:a16="http://schemas.microsoft.com/office/drawing/2014/main" xmlns="" id="{B066FEAC-5DA0-412B-AF0D-F2A132B7E86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20" name="Immagine 19">
            <a:extLst>
              <a:ext uri="{FF2B5EF4-FFF2-40B4-BE49-F238E27FC236}">
                <a16:creationId xmlns:a16="http://schemas.microsoft.com/office/drawing/2014/main" xmlns="" id="{9A326F3E-25B5-48F4-9110-01E5FAC2C2B6}"/>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pic>
        <p:nvPicPr>
          <p:cNvPr id="21" name="Immagine 20">
            <a:extLst>
              <a:ext uri="{FF2B5EF4-FFF2-40B4-BE49-F238E27FC236}">
                <a16:creationId xmlns:a16="http://schemas.microsoft.com/office/drawing/2014/main" xmlns="" id="{10DE5E80-F9D2-487A-B308-FEC3E01F385A}"/>
              </a:ext>
            </a:extLst>
          </p:cNvPr>
          <p:cNvPicPr>
            <a:picLocks noChangeAspect="1"/>
          </p:cNvPicPr>
          <p:nvPr/>
        </p:nvPicPr>
        <p:blipFill>
          <a:blip r:embed="rId6" cstate="print">
            <a:alphaModFix amt="85000"/>
          </a:blip>
          <a:stretch>
            <a:fillRect/>
          </a:stretch>
        </p:blipFill>
        <p:spPr>
          <a:xfrm>
            <a:off x="9505087" y="154380"/>
            <a:ext cx="1240712" cy="2398816"/>
          </a:xfrm>
          <a:prstGeom prst="rect">
            <a:avLst/>
          </a:prstGeom>
        </p:spPr>
      </p:pic>
    </p:spTree>
    <p:extLst>
      <p:ext uri="{BB962C8B-B14F-4D97-AF65-F5344CB8AC3E}">
        <p14:creationId xmlns:p14="http://schemas.microsoft.com/office/powerpoint/2010/main" xmlns="" val="17868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4">
            <a:extLst>
              <a:ext uri="{FF2B5EF4-FFF2-40B4-BE49-F238E27FC236}">
                <a16:creationId xmlns:a16="http://schemas.microsoft.com/office/drawing/2014/main" xmlns="" id="{DDC0C33F-93E0-4245-A150-F6D16D4EAFF2}"/>
              </a:ext>
            </a:extLst>
          </p:cNvPr>
          <p:cNvSpPr/>
          <p:nvPr/>
        </p:nvSpPr>
        <p:spPr>
          <a:xfrm>
            <a:off x="2676143" y="2617599"/>
            <a:ext cx="4437889" cy="463588"/>
          </a:xfrm>
          <a:prstGeom prst="rect">
            <a:avLst/>
          </a:prstGeom>
        </p:spPr>
        <p:txBody>
          <a:bodyPr wrap="squar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PREMIO ANNUO </a:t>
            </a:r>
            <a:r>
              <a:rPr lang="en-GB" sz="16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lordo</a:t>
            </a:r>
            <a:r>
              <a:rPr lang="en-GB"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pro </a:t>
            </a:r>
            <a:r>
              <a:rPr lang="en-GB" sz="16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capite</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6" name="Rettangolo 5">
            <a:extLst>
              <a:ext uri="{FF2B5EF4-FFF2-40B4-BE49-F238E27FC236}">
                <a16:creationId xmlns:a16="http://schemas.microsoft.com/office/drawing/2014/main" xmlns="" id="{E96169CD-A6B1-4176-9924-54411B006969}"/>
              </a:ext>
            </a:extLst>
          </p:cNvPr>
          <p:cNvSpPr/>
          <p:nvPr/>
        </p:nvSpPr>
        <p:spPr>
          <a:xfrm>
            <a:off x="8375904" y="2711855"/>
            <a:ext cx="1078992" cy="369332"/>
          </a:xfrm>
          <a:prstGeom prst="rect">
            <a:avLst/>
          </a:prstGeom>
        </p:spPr>
        <p:txBody>
          <a:bodyPr wrap="square">
            <a:spAutoFit/>
          </a:bodyPr>
          <a:lstStyle/>
          <a:p>
            <a:pPr algn="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50,00 </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it-IT" sz="1600" dirty="0"/>
          </a:p>
        </p:txBody>
      </p:sp>
      <p:sp>
        <p:nvSpPr>
          <p:cNvPr id="7" name="Rettangolo 6">
            <a:extLst>
              <a:ext uri="{FF2B5EF4-FFF2-40B4-BE49-F238E27FC236}">
                <a16:creationId xmlns:a16="http://schemas.microsoft.com/office/drawing/2014/main" xmlns="" id="{CE036237-41D7-4457-B8AE-0FE0388A9F32}"/>
              </a:ext>
            </a:extLst>
          </p:cNvPr>
          <p:cNvSpPr/>
          <p:nvPr/>
        </p:nvSpPr>
        <p:spPr>
          <a:xfrm>
            <a:off x="2676143" y="3759509"/>
            <a:ext cx="4798301" cy="464551"/>
          </a:xfrm>
          <a:prstGeom prst="rect">
            <a:avLst/>
          </a:prstGeom>
        </p:spPr>
        <p:txBody>
          <a:bodyPr wrap="non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MASSIMALE</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per </a:t>
            </a:r>
            <a:r>
              <a:rPr lang="en-GB"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sinistro</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illimitato</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per anno:</a:t>
            </a:r>
            <a:endParaRPr lang="it-IT" dirty="0"/>
          </a:p>
        </p:txBody>
      </p:sp>
      <p:sp>
        <p:nvSpPr>
          <p:cNvPr id="8" name="Rettangolo 7">
            <a:extLst>
              <a:ext uri="{FF2B5EF4-FFF2-40B4-BE49-F238E27FC236}">
                <a16:creationId xmlns:a16="http://schemas.microsoft.com/office/drawing/2014/main" xmlns="" id="{61B0D91A-C6A4-444E-AB77-71D798F9D2CA}"/>
              </a:ext>
            </a:extLst>
          </p:cNvPr>
          <p:cNvSpPr/>
          <p:nvPr/>
        </p:nvSpPr>
        <p:spPr>
          <a:xfrm>
            <a:off x="8066533" y="3851160"/>
            <a:ext cx="1452371" cy="369332"/>
          </a:xfrm>
          <a:prstGeom prst="rect">
            <a:avLst/>
          </a:prstGeom>
        </p:spPr>
        <p:txBody>
          <a:bodyPr wrap="square">
            <a:spAutoFit/>
          </a:bodyPr>
          <a:lstStyle/>
          <a:p>
            <a:pPr algn="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20.000,00 €</a:t>
            </a:r>
            <a:endParaRPr lang="it-IT" sz="1600" dirty="0"/>
          </a:p>
        </p:txBody>
      </p:sp>
      <p:sp>
        <p:nvSpPr>
          <p:cNvPr id="9" name="Rettangolo 8">
            <a:extLst>
              <a:ext uri="{FF2B5EF4-FFF2-40B4-BE49-F238E27FC236}">
                <a16:creationId xmlns:a16="http://schemas.microsoft.com/office/drawing/2014/main" xmlns="" id="{72A5D571-B1AB-452D-9F78-68B96EA20D3F}"/>
              </a:ext>
            </a:extLst>
          </p:cNvPr>
          <p:cNvSpPr/>
          <p:nvPr/>
        </p:nvSpPr>
        <p:spPr>
          <a:xfrm>
            <a:off x="2676143" y="4747487"/>
            <a:ext cx="4437889" cy="463588"/>
          </a:xfrm>
          <a:prstGeom prst="rect">
            <a:avLst/>
          </a:prstGeom>
        </p:spPr>
        <p:txBody>
          <a:bodyPr wrap="squar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NESSUNA FRANCHIGIA</a:t>
            </a:r>
            <a:endPar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0" name="Connettore 1 3">
            <a:extLst>
              <a:ext uri="{FF2B5EF4-FFF2-40B4-BE49-F238E27FC236}">
                <a16:creationId xmlns:a16="http://schemas.microsoft.com/office/drawing/2014/main" xmlns="" id="{FA9C3F29-B6E3-4B14-9C99-C561ACDCC984}"/>
              </a:ext>
            </a:extLst>
          </p:cNvPr>
          <p:cNvCxnSpPr>
            <a:cxnSpLocks/>
          </p:cNvCxnSpPr>
          <p:nvPr/>
        </p:nvCxnSpPr>
        <p:spPr>
          <a:xfrm>
            <a:off x="2752344" y="3236081"/>
            <a:ext cx="6702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1 15">
            <a:extLst>
              <a:ext uri="{FF2B5EF4-FFF2-40B4-BE49-F238E27FC236}">
                <a16:creationId xmlns:a16="http://schemas.microsoft.com/office/drawing/2014/main" xmlns="" id="{325C8681-6D72-4F7A-B995-00BC0F35D58B}"/>
              </a:ext>
            </a:extLst>
          </p:cNvPr>
          <p:cNvCxnSpPr>
            <a:cxnSpLocks/>
          </p:cNvCxnSpPr>
          <p:nvPr/>
        </p:nvCxnSpPr>
        <p:spPr>
          <a:xfrm>
            <a:off x="2752344" y="4344725"/>
            <a:ext cx="6702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1 16">
            <a:extLst>
              <a:ext uri="{FF2B5EF4-FFF2-40B4-BE49-F238E27FC236}">
                <a16:creationId xmlns:a16="http://schemas.microsoft.com/office/drawing/2014/main" xmlns="" id="{9BC7F7A0-1F03-4A68-A6F7-CACAE2F19479}"/>
              </a:ext>
            </a:extLst>
          </p:cNvPr>
          <p:cNvCxnSpPr>
            <a:cxnSpLocks/>
          </p:cNvCxnSpPr>
          <p:nvPr/>
        </p:nvCxnSpPr>
        <p:spPr>
          <a:xfrm>
            <a:off x="2752344" y="5387141"/>
            <a:ext cx="6702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uppo 12">
            <a:extLst>
              <a:ext uri="{FF2B5EF4-FFF2-40B4-BE49-F238E27FC236}">
                <a16:creationId xmlns:a16="http://schemas.microsoft.com/office/drawing/2014/main" xmlns="" id="{871DA617-0683-4AD8-967F-71A9498F8394}"/>
              </a:ext>
            </a:extLst>
          </p:cNvPr>
          <p:cNvGrpSpPr/>
          <p:nvPr/>
        </p:nvGrpSpPr>
        <p:grpSpPr>
          <a:xfrm>
            <a:off x="3146961" y="1104405"/>
            <a:ext cx="5712031" cy="665018"/>
            <a:chOff x="2063495" y="1523283"/>
            <a:chExt cx="8119872" cy="751137"/>
          </a:xfrm>
        </p:grpSpPr>
        <p:sp>
          <p:nvSpPr>
            <p:cNvPr id="14" name="Rettangolo arrotondato 31">
              <a:extLst>
                <a:ext uri="{FF2B5EF4-FFF2-40B4-BE49-F238E27FC236}">
                  <a16:creationId xmlns:a16="http://schemas.microsoft.com/office/drawing/2014/main" xmlns="" id="{41CA48AA-4EF5-49BF-80B4-4D0D83A8F36B}"/>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32">
              <a:extLst>
                <a:ext uri="{FF2B5EF4-FFF2-40B4-BE49-F238E27FC236}">
                  <a16:creationId xmlns:a16="http://schemas.microsoft.com/office/drawing/2014/main" xmlns="" id="{BCACCFCD-D24A-4495-A44F-52325CFEEF09}"/>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16" name="Immagine 15">
            <a:extLst>
              <a:ext uri="{FF2B5EF4-FFF2-40B4-BE49-F238E27FC236}">
                <a16:creationId xmlns:a16="http://schemas.microsoft.com/office/drawing/2014/main" xmlns="" id="{199C48B3-E89D-43C7-9A4C-7DE77DFD499C}"/>
              </a:ext>
            </a:extLst>
          </p:cNvPr>
          <p:cNvPicPr>
            <a:picLocks noChangeAspect="1"/>
          </p:cNvPicPr>
          <p:nvPr/>
        </p:nvPicPr>
        <p:blipFill>
          <a:blip r:embed="rId3" cstate="print">
            <a:alphaModFix amt="85000"/>
          </a:blip>
          <a:stretch>
            <a:fillRect/>
          </a:stretch>
        </p:blipFill>
        <p:spPr>
          <a:xfrm>
            <a:off x="167541" y="5050523"/>
            <a:ext cx="2388990" cy="1513889"/>
          </a:xfrm>
          <a:prstGeom prst="rect">
            <a:avLst/>
          </a:prstGeom>
        </p:spPr>
      </p:pic>
      <p:sp>
        <p:nvSpPr>
          <p:cNvPr id="21" name="Titolo 1">
            <a:extLst>
              <a:ext uri="{FF2B5EF4-FFF2-40B4-BE49-F238E27FC236}">
                <a16:creationId xmlns:a16="http://schemas.microsoft.com/office/drawing/2014/main" xmlns="" id="{95356900-ADAA-4D4B-8F82-558BCA0A823C}"/>
              </a:ext>
            </a:extLst>
          </p:cNvPr>
          <p:cNvSpPr txBox="1">
            <a:spLocks/>
          </p:cNvSpPr>
          <p:nvPr/>
        </p:nvSpPr>
        <p:spPr>
          <a:xfrm>
            <a:off x="3470052" y="1204573"/>
            <a:ext cx="5247141"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PREMIO E MASSIMALE</a:t>
            </a:r>
          </a:p>
        </p:txBody>
      </p:sp>
      <p:pic>
        <p:nvPicPr>
          <p:cNvPr id="22" name="Immagine 21">
            <a:extLst>
              <a:ext uri="{FF2B5EF4-FFF2-40B4-BE49-F238E27FC236}">
                <a16:creationId xmlns:a16="http://schemas.microsoft.com/office/drawing/2014/main" xmlns="" id="{3F5EF807-694E-4888-97B4-AB4CD721F261}"/>
              </a:ext>
            </a:extLst>
          </p:cNvPr>
          <p:cNvPicPr>
            <a:picLocks noChangeAspect="1"/>
          </p:cNvPicPr>
          <p:nvPr/>
        </p:nvPicPr>
        <p:blipFill>
          <a:blip r:embed="rId4" cstate="print">
            <a:alphaModFix amt="85000"/>
          </a:blip>
          <a:stretch>
            <a:fillRect/>
          </a:stretch>
        </p:blipFill>
        <p:spPr>
          <a:xfrm>
            <a:off x="9812335" y="320634"/>
            <a:ext cx="1291653" cy="2600696"/>
          </a:xfrm>
          <a:prstGeom prst="rect">
            <a:avLst/>
          </a:prstGeom>
        </p:spPr>
      </p:pic>
    </p:spTree>
    <p:extLst>
      <p:ext uri="{BB962C8B-B14F-4D97-AF65-F5344CB8AC3E}">
        <p14:creationId xmlns:p14="http://schemas.microsoft.com/office/powerpoint/2010/main" xmlns="" val="23047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a16="http://schemas.microsoft.com/office/drawing/2014/main" xmlns="" id="{153E7745-7A85-4B10-991E-615FEFD10B70}"/>
              </a:ext>
            </a:extLst>
          </p:cNvPr>
          <p:cNvGrpSpPr/>
          <p:nvPr/>
        </p:nvGrpSpPr>
        <p:grpSpPr>
          <a:xfrm>
            <a:off x="3535680" y="477377"/>
            <a:ext cx="5120640" cy="590704"/>
            <a:chOff x="2063495" y="1523283"/>
            <a:chExt cx="8119872" cy="751137"/>
          </a:xfrm>
        </p:grpSpPr>
        <p:sp>
          <p:nvSpPr>
            <p:cNvPr id="6" name="Rettangolo arrotondato 29">
              <a:extLst>
                <a:ext uri="{FF2B5EF4-FFF2-40B4-BE49-F238E27FC236}">
                  <a16:creationId xmlns:a16="http://schemas.microsoft.com/office/drawing/2014/main" xmlns="" id="{C6585DFA-D00D-4C25-BEA3-A87B8594B9DC}"/>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a16="http://schemas.microsoft.com/office/drawing/2014/main" xmlns="" id="{C639405D-32E5-4F99-8163-DC72455FEB01}"/>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a:extLst>
              <a:ext uri="{FF2B5EF4-FFF2-40B4-BE49-F238E27FC236}">
                <a16:creationId xmlns:a16="http://schemas.microsoft.com/office/drawing/2014/main" xmlns="" id="{E6C0400C-8075-454E-B347-77B66118CA9D}"/>
              </a:ext>
            </a:extLst>
          </p:cNvPr>
          <p:cNvSpPr/>
          <p:nvPr/>
        </p:nvSpPr>
        <p:spPr>
          <a:xfrm>
            <a:off x="1677795" y="1692466"/>
            <a:ext cx="9042654" cy="923330"/>
          </a:xfrm>
          <a:prstGeom prst="rect">
            <a:avLst/>
          </a:prstGeom>
        </p:spPr>
        <p:txBody>
          <a:bodyPr wrap="square">
            <a:spAutoFit/>
          </a:bodyPr>
          <a:lstStyle/>
          <a:p>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POLIZZA COLLETTIVA AD ADESIONE:</a:t>
            </a:r>
          </a:p>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Il Sindacato ha sottoscritto la convenzione in nome e per conto dei propri iscritti,</a:t>
            </a:r>
          </a:p>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i quali acquisteranno singolarmente la propria copertura. </a:t>
            </a:r>
          </a:p>
        </p:txBody>
      </p:sp>
      <p:sp>
        <p:nvSpPr>
          <p:cNvPr id="9" name="Rettangolo 8">
            <a:extLst>
              <a:ext uri="{FF2B5EF4-FFF2-40B4-BE49-F238E27FC236}">
                <a16:creationId xmlns:a16="http://schemas.microsoft.com/office/drawing/2014/main" xmlns="" id="{825A84AB-9F1B-46D5-9237-3A4593D66034}"/>
              </a:ext>
            </a:extLst>
          </p:cNvPr>
          <p:cNvSpPr/>
          <p:nvPr/>
        </p:nvSpPr>
        <p:spPr>
          <a:xfrm>
            <a:off x="1701546" y="4666780"/>
            <a:ext cx="9042654" cy="923330"/>
          </a:xfrm>
          <a:prstGeom prst="rect">
            <a:avLst/>
          </a:prstGeom>
        </p:spPr>
        <p:txBody>
          <a:bodyPr wrap="square">
            <a:spAutoFit/>
          </a:bodyPr>
          <a:lstStyle/>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Gli iscritti al Sindacato Gilda possono stipulare la polizza in pochi minuti, usufruendo in caso di necessità del </a:t>
            </a:r>
            <a:r>
              <a:rPr lang="it-IT"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supporto del Broker Ernesto Solari Assicurazioni</a:t>
            </a: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 il quale fornirà assistenza per eventuali quesiti.</a:t>
            </a:r>
          </a:p>
        </p:txBody>
      </p:sp>
      <p:sp>
        <p:nvSpPr>
          <p:cNvPr id="10" name="Rettangolo 9">
            <a:extLst>
              <a:ext uri="{FF2B5EF4-FFF2-40B4-BE49-F238E27FC236}">
                <a16:creationId xmlns:a16="http://schemas.microsoft.com/office/drawing/2014/main" xmlns="" id="{A0AF9513-3A75-4952-BE5A-FD5F713B745B}"/>
              </a:ext>
            </a:extLst>
          </p:cNvPr>
          <p:cNvSpPr/>
          <p:nvPr/>
        </p:nvSpPr>
        <p:spPr>
          <a:xfrm>
            <a:off x="1642170" y="2739610"/>
            <a:ext cx="9042654" cy="1126462"/>
          </a:xfrm>
          <a:prstGeom prst="rect">
            <a:avLst/>
          </a:prstGeom>
        </p:spPr>
        <p:txBody>
          <a:bodyPr wrap="square">
            <a:spAutoFit/>
          </a:bodyPr>
          <a:lstStyle/>
          <a:p>
            <a:pPr>
              <a:lnSpc>
                <a:spcPct val="150000"/>
              </a:lnSpc>
            </a:pP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La raccolta delle singole adesioni avviene tramite il portale:</a:t>
            </a:r>
          </a:p>
          <a:p>
            <a:pPr algn="ctr">
              <a:lnSpc>
                <a:spcPct val="150000"/>
              </a:lnSpc>
            </a:pPr>
            <a:r>
              <a:rPr lang="it-IT" sz="3000" b="1" i="1" spc="19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www.gildatitutela.it</a:t>
            </a:r>
            <a:endParaRPr lang="it-IT" sz="3000" b="1" i="1" spc="19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olo 1">
            <a:extLst>
              <a:ext uri="{FF2B5EF4-FFF2-40B4-BE49-F238E27FC236}">
                <a16:creationId xmlns:a16="http://schemas.microsoft.com/office/drawing/2014/main" xmlns="" id="{EDFF9BF1-A96B-463E-B024-1FF4EEB2DA11}"/>
              </a:ext>
            </a:extLst>
          </p:cNvPr>
          <p:cNvSpPr txBox="1">
            <a:spLocks/>
          </p:cNvSpPr>
          <p:nvPr/>
        </p:nvSpPr>
        <p:spPr>
          <a:xfrm>
            <a:off x="2016462" y="529091"/>
            <a:ext cx="819367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IL MODELLO DI VENDITA</a:t>
            </a:r>
            <a:endPar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pic>
        <p:nvPicPr>
          <p:cNvPr id="15" name="Immagine 14">
            <a:hlinkClick r:id="rId6"/>
            <a:extLst>
              <a:ext uri="{FF2B5EF4-FFF2-40B4-BE49-F238E27FC236}">
                <a16:creationId xmlns:a16="http://schemas.microsoft.com/office/drawing/2014/main" xmlns="" id="{097B45E6-393F-458F-890E-A5D0683A9039}"/>
              </a:ext>
            </a:extLst>
          </p:cNvPr>
          <p:cNvPicPr>
            <a:picLocks noChangeAspect="1"/>
          </p:cNvPicPr>
          <p:nvPr/>
        </p:nvPicPr>
        <p:blipFill>
          <a:blip r:embed="rId7" cstate="print"/>
          <a:stretch>
            <a:fillRect/>
          </a:stretch>
        </p:blipFill>
        <p:spPr>
          <a:xfrm>
            <a:off x="5021857" y="5848724"/>
            <a:ext cx="2394944" cy="586517"/>
          </a:xfrm>
          <a:prstGeom prst="rect">
            <a:avLst/>
          </a:prstGeom>
        </p:spPr>
      </p:pic>
    </p:spTree>
    <p:extLst>
      <p:ext uri="{BB962C8B-B14F-4D97-AF65-F5344CB8AC3E}">
        <p14:creationId xmlns:p14="http://schemas.microsoft.com/office/powerpoint/2010/main" xmlns="" val="31783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
        <p:nvSpPr>
          <p:cNvPr id="16" name="CasellaDiTesto 15">
            <a:extLst>
              <a:ext uri="{FF2B5EF4-FFF2-40B4-BE49-F238E27FC236}">
                <a16:creationId xmlns:a16="http://schemas.microsoft.com/office/drawing/2014/main" xmlns="" id="{6700DD9E-1B9D-4AB0-BC94-4E196A9A0422}"/>
              </a:ext>
            </a:extLst>
          </p:cNvPr>
          <p:cNvSpPr txBox="1"/>
          <p:nvPr/>
        </p:nvSpPr>
        <p:spPr>
          <a:xfrm>
            <a:off x="6301777" y="1642519"/>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17" name="CasellaDiTesto 16">
            <a:extLst>
              <a:ext uri="{FF2B5EF4-FFF2-40B4-BE49-F238E27FC236}">
                <a16:creationId xmlns:a16="http://schemas.microsoft.com/office/drawing/2014/main" xmlns="" id="{BB34D80E-BB9C-4C99-B89F-C976C5F73DCF}"/>
              </a:ext>
            </a:extLst>
          </p:cNvPr>
          <p:cNvSpPr txBox="1"/>
          <p:nvPr/>
        </p:nvSpPr>
        <p:spPr>
          <a:xfrm>
            <a:off x="6218650" y="3097131"/>
            <a:ext cx="5289453" cy="892552"/>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per promuovere un’azione volta ad ottenere il risarcimento dei danni subiti;</a:t>
            </a:r>
          </a:p>
          <a:p>
            <a:pPr>
              <a:spcBef>
                <a:spcPts val="600"/>
              </a:spcBef>
              <a:spcAft>
                <a:spcPts val="600"/>
              </a:spcAft>
            </a:pPr>
            <a:r>
              <a:rPr lang="it-IT" sz="1400" b="1" dirty="0">
                <a:solidFill>
                  <a:schemeClr val="bg1"/>
                </a:solidFill>
              </a:rPr>
              <a:t>Assistenza morale e psicologica.</a:t>
            </a:r>
          </a:p>
        </p:txBody>
      </p:sp>
      <p:pic>
        <p:nvPicPr>
          <p:cNvPr id="18" name="Immagine 17">
            <a:extLst>
              <a:ext uri="{FF2B5EF4-FFF2-40B4-BE49-F238E27FC236}">
                <a16:creationId xmlns:a16="http://schemas.microsoft.com/office/drawing/2014/main" xmlns="" id="{23BD41A1-46AA-490D-955D-082D4888ECC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3371" y="969835"/>
            <a:ext cx="5821794" cy="934696"/>
          </a:xfrm>
          <a:prstGeom prst="rect">
            <a:avLst/>
          </a:prstGeom>
        </p:spPr>
      </p:pic>
      <p:pic>
        <p:nvPicPr>
          <p:cNvPr id="19" name="Segnaposto contenuto 5">
            <a:extLst>
              <a:ext uri="{FF2B5EF4-FFF2-40B4-BE49-F238E27FC236}">
                <a16:creationId xmlns:a16="http://schemas.microsoft.com/office/drawing/2014/main" xmlns="" id="{3D9D2CDE-42AC-46D5-B226-30908E08E56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174" y="1997104"/>
            <a:ext cx="5803990" cy="4179859"/>
          </a:xfrm>
          <a:prstGeom prst="rect">
            <a:avLst/>
          </a:prstGeom>
        </p:spPr>
      </p:pic>
      <p:grpSp>
        <p:nvGrpSpPr>
          <p:cNvPr id="20" name="Gruppo 19">
            <a:extLst>
              <a:ext uri="{FF2B5EF4-FFF2-40B4-BE49-F238E27FC236}">
                <a16:creationId xmlns:a16="http://schemas.microsoft.com/office/drawing/2014/main" xmlns=""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a16="http://schemas.microsoft.com/office/drawing/2014/main" xmlns=""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a16="http://schemas.microsoft.com/office/drawing/2014/main" xmlns=""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xmlns=""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Articoli sulle aggressioni</a:t>
            </a:r>
          </a:p>
        </p:txBody>
      </p:sp>
      <p:pic>
        <p:nvPicPr>
          <p:cNvPr id="15" name="Immagine 14">
            <a:extLst>
              <a:ext uri="{FF2B5EF4-FFF2-40B4-BE49-F238E27FC236}">
                <a16:creationId xmlns:a16="http://schemas.microsoft.com/office/drawing/2014/main" xmlns="" id="{51FCFE88-A909-4F47-8F56-C4FFBEDD4676}"/>
              </a:ext>
            </a:extLst>
          </p:cNvPr>
          <p:cNvPicPr>
            <a:picLocks noChangeAspect="1"/>
          </p:cNvPicPr>
          <p:nvPr/>
        </p:nvPicPr>
        <p:blipFill>
          <a:blip r:embed="rId8" cstate="print"/>
          <a:stretch>
            <a:fillRect/>
          </a:stretch>
        </p:blipFill>
        <p:spPr>
          <a:xfrm>
            <a:off x="8297246" y="2137557"/>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28222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D05EB6BA-8569-4519-921C-D4CED6DC6241}"/>
              </a:ext>
            </a:extLst>
          </p:cNvPr>
          <p:cNvSpPr/>
          <p:nvPr/>
        </p:nvSpPr>
        <p:spPr>
          <a:xfrm>
            <a:off x="6762044" y="3632308"/>
            <a:ext cx="6096000" cy="646331"/>
          </a:xfrm>
          <a:prstGeom prst="rect">
            <a:avLst/>
          </a:prstGeom>
        </p:spPr>
        <p:txBody>
          <a:bodyPr>
            <a:spAutoFit/>
          </a:bodyPr>
          <a:lstStyle/>
          <a:p>
            <a:r>
              <a:rPr lang="it-IT" i="1" dirty="0">
                <a:solidFill>
                  <a:srgbClr val="FFFFFF"/>
                </a:solidFill>
                <a:latin typeface="Calibri,Italic"/>
              </a:rPr>
              <a:t>Europ Assistance</a:t>
            </a:r>
          </a:p>
          <a:p>
            <a:r>
              <a:rPr lang="it-IT" i="1" dirty="0">
                <a:solidFill>
                  <a:srgbClr val="FFFFFF"/>
                </a:solidFill>
                <a:latin typeface="Calibri,Italic"/>
              </a:rPr>
              <a:t>Corporate presentation 2018</a:t>
            </a:r>
            <a:endParaRPr lang="it-IT" dirty="0"/>
          </a:p>
        </p:txBody>
      </p:sp>
      <p:pic>
        <p:nvPicPr>
          <p:cNvPr id="12" name="Immagine 11">
            <a:extLst>
              <a:ext uri="{FF2B5EF4-FFF2-40B4-BE49-F238E27FC236}">
                <a16:creationId xmlns:a16="http://schemas.microsoft.com/office/drawing/2014/main" xmlns="" id="{ABDF72CE-4306-4AC5-B35E-BE6B8A945315}"/>
              </a:ext>
            </a:extLst>
          </p:cNvPr>
          <p:cNvPicPr>
            <a:picLocks noChangeAspect="1"/>
          </p:cNvPicPr>
          <p:nvPr/>
        </p:nvPicPr>
        <p:blipFill>
          <a:blip r:embed="rId2" cstate="print"/>
          <a:stretch>
            <a:fillRect/>
          </a:stretch>
        </p:blipFill>
        <p:spPr>
          <a:xfrm>
            <a:off x="0" y="-15408"/>
            <a:ext cx="12192000" cy="6858000"/>
          </a:xfrm>
          <a:prstGeom prst="rect">
            <a:avLst/>
          </a:prstGeom>
        </p:spPr>
      </p:pic>
      <p:sp>
        <p:nvSpPr>
          <p:cNvPr id="19" name="Titolo 1">
            <a:extLst>
              <a:ext uri="{FF2B5EF4-FFF2-40B4-BE49-F238E27FC236}">
                <a16:creationId xmlns:a16="http://schemas.microsoft.com/office/drawing/2014/main" xmlns="" id="{A9874E78-7488-4EFE-8B57-B8C5A0C92E89}"/>
              </a:ext>
            </a:extLst>
          </p:cNvPr>
          <p:cNvSpPr txBox="1">
            <a:spLocks/>
          </p:cNvSpPr>
          <p:nvPr/>
        </p:nvSpPr>
        <p:spPr>
          <a:xfrm>
            <a:off x="4839850" y="4896612"/>
            <a:ext cx="6583680" cy="1018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itolo 1">
            <a:extLst>
              <a:ext uri="{FF2B5EF4-FFF2-40B4-BE49-F238E27FC236}">
                <a16:creationId xmlns:a16="http://schemas.microsoft.com/office/drawing/2014/main" xmlns="" id="{1CDAB1BE-81E4-4299-8B74-9790CE97B9BD}"/>
              </a:ext>
            </a:extLst>
          </p:cNvPr>
          <p:cNvSpPr txBox="1">
            <a:spLocks/>
          </p:cNvSpPr>
          <p:nvPr/>
        </p:nvSpPr>
        <p:spPr>
          <a:xfrm>
            <a:off x="4839850" y="6630162"/>
            <a:ext cx="6583680" cy="18574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ISCRITTI ALLA FEDERAZIONE GILDA-UNAMS</a:t>
            </a:r>
          </a:p>
        </p:txBody>
      </p:sp>
      <p:pic>
        <p:nvPicPr>
          <p:cNvPr id="13" name="Immagine 12">
            <a:extLst>
              <a:ext uri="{FF2B5EF4-FFF2-40B4-BE49-F238E27FC236}">
                <a16:creationId xmlns:a16="http://schemas.microsoft.com/office/drawing/2014/main" xmlns="" id="{01A58AE8-D58B-441F-98F6-C72B7841328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5" name="Immagine 14">
            <a:extLst>
              <a:ext uri="{FF2B5EF4-FFF2-40B4-BE49-F238E27FC236}">
                <a16:creationId xmlns:a16="http://schemas.microsoft.com/office/drawing/2014/main" xmlns="" id="{4EC2D1C4-989B-4447-B601-8984D7CC585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
        <p:nvSpPr>
          <p:cNvPr id="3" name="Line 1">
            <a:extLst>
              <a:ext uri="{FF2B5EF4-FFF2-40B4-BE49-F238E27FC236}">
                <a16:creationId xmlns:a16="http://schemas.microsoft.com/office/drawing/2014/main" xmlns="" id="{E1FBC6D4-F8B3-4F0E-879A-49BB87C9DB2F}"/>
              </a:ext>
            </a:extLst>
          </p:cNvPr>
          <p:cNvSpPr>
            <a:spLocks noChangeShapeType="1"/>
          </p:cNvSpPr>
          <p:nvPr/>
        </p:nvSpPr>
        <p:spPr bwMode="auto">
          <a:xfrm>
            <a:off x="8625354" y="2639079"/>
            <a:ext cx="0" cy="17113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descr="Risultati immagini per generali logo vettoriale">
            <a:extLst>
              <a:ext uri="{FF2B5EF4-FFF2-40B4-BE49-F238E27FC236}">
                <a16:creationId xmlns:a16="http://schemas.microsoft.com/office/drawing/2014/main" xmlns="" id="{AA526C61-15F1-4F3E-B61B-47C91123F1A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36380" y="944693"/>
            <a:ext cx="1504544" cy="1504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Risultati immagini per EUROP ASSISTANCE LOGO">
            <a:extLst>
              <a:ext uri="{FF2B5EF4-FFF2-40B4-BE49-F238E27FC236}">
                <a16:creationId xmlns:a16="http://schemas.microsoft.com/office/drawing/2014/main" xmlns="" id="{50107941-6A5E-4132-864E-1EB9BE6044D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85692" y="4613035"/>
            <a:ext cx="1605919" cy="13730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ttangolo 5">
            <a:extLst>
              <a:ext uri="{FF2B5EF4-FFF2-40B4-BE49-F238E27FC236}">
                <a16:creationId xmlns:a16="http://schemas.microsoft.com/office/drawing/2014/main" xmlns="" id="{52D70013-2459-41D1-A612-0E7A9E0F9CEE}"/>
              </a:ext>
            </a:extLst>
          </p:cNvPr>
          <p:cNvSpPr/>
          <p:nvPr/>
        </p:nvSpPr>
        <p:spPr>
          <a:xfrm>
            <a:off x="9175647" y="3316327"/>
            <a:ext cx="1233030" cy="369332"/>
          </a:xfrm>
          <a:prstGeom prst="rect">
            <a:avLst/>
          </a:prstGeom>
        </p:spPr>
        <p:txBody>
          <a:bodyPr wrap="none">
            <a:spAutoFit/>
          </a:bodyPr>
          <a:lstStyle/>
          <a:p>
            <a:pPr marR="454025" algn="r">
              <a:spcBef>
                <a:spcPts val="1370"/>
              </a:spcBef>
              <a:spcAft>
                <a:spcPts val="0"/>
              </a:spcAft>
            </a:pPr>
            <a:r>
              <a:rPr lang="en-US" b="1" i="1" dirty="0">
                <a:solidFill>
                  <a:schemeClr val="tx1">
                    <a:lumMod val="85000"/>
                    <a:lumOff val="15000"/>
                  </a:schemeClr>
                </a:solidFill>
                <a:latin typeface="Arial" panose="020B0604020202020204" pitchFamily="34" charset="0"/>
                <a:ea typeface="Arial" panose="020B0604020202020204" pitchFamily="34" charset="0"/>
              </a:rPr>
              <a:t>100%</a:t>
            </a:r>
            <a:endParaRPr lang="it-IT" sz="1000" dirty="0">
              <a:solidFill>
                <a:schemeClr val="tx1">
                  <a:lumMod val="85000"/>
                  <a:lumOff val="15000"/>
                </a:schemeClr>
              </a:solidFill>
              <a:effectLst/>
              <a:latin typeface="Arial" panose="020B0604020202020204" pitchFamily="34" charset="0"/>
              <a:ea typeface="Arial" panose="020B0604020202020204" pitchFamily="34" charset="0"/>
            </a:endParaRPr>
          </a:p>
        </p:txBody>
      </p:sp>
      <p:sp>
        <p:nvSpPr>
          <p:cNvPr id="8" name="Rettangolo con angoli arrotondati 7">
            <a:extLst>
              <a:ext uri="{FF2B5EF4-FFF2-40B4-BE49-F238E27FC236}">
                <a16:creationId xmlns:a16="http://schemas.microsoft.com/office/drawing/2014/main" xmlns="" id="{F1982A4E-5681-44AC-B66F-74A427E8C590}"/>
              </a:ext>
            </a:extLst>
          </p:cNvPr>
          <p:cNvSpPr/>
          <p:nvPr/>
        </p:nvSpPr>
        <p:spPr>
          <a:xfrm>
            <a:off x="1057927" y="1003789"/>
            <a:ext cx="4024436" cy="1386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Europ Assistance a Parigi nel 1963 con finanziamenti della Concorde, compagnia del Gruppo Generali</a:t>
            </a:r>
          </a:p>
        </p:txBody>
      </p:sp>
      <p:sp>
        <p:nvSpPr>
          <p:cNvPr id="27" name="Rettangolo con angoli arrotondati 26">
            <a:extLst>
              <a:ext uri="{FF2B5EF4-FFF2-40B4-BE49-F238E27FC236}">
                <a16:creationId xmlns:a16="http://schemas.microsoft.com/office/drawing/2014/main" xmlns="" id="{04794B50-2B7A-4ED9-ACD4-F283DBE6247F}"/>
              </a:ext>
            </a:extLst>
          </p:cNvPr>
          <p:cNvSpPr/>
          <p:nvPr/>
        </p:nvSpPr>
        <p:spPr>
          <a:xfrm>
            <a:off x="1057927" y="4592741"/>
            <a:ext cx="4024436" cy="1386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pacchetto azionario è oggi detenuto interamente dal Gruppo Generali</a:t>
            </a:r>
          </a:p>
        </p:txBody>
      </p:sp>
      <p:sp>
        <p:nvSpPr>
          <p:cNvPr id="9" name="Freccia in giù 8">
            <a:extLst>
              <a:ext uri="{FF2B5EF4-FFF2-40B4-BE49-F238E27FC236}">
                <a16:creationId xmlns:a16="http://schemas.microsoft.com/office/drawing/2014/main" xmlns="" id="{90BBE075-18DE-48F7-91D6-8147C5D6485B}"/>
              </a:ext>
            </a:extLst>
          </p:cNvPr>
          <p:cNvSpPr/>
          <p:nvPr/>
        </p:nvSpPr>
        <p:spPr>
          <a:xfrm>
            <a:off x="2749623" y="2690808"/>
            <a:ext cx="631399" cy="152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xmlns="" id="{581F5632-5567-4A41-8BFA-3679D20335F4}"/>
              </a:ext>
            </a:extLst>
          </p:cNvPr>
          <p:cNvSpPr/>
          <p:nvPr/>
        </p:nvSpPr>
        <p:spPr>
          <a:xfrm>
            <a:off x="2665989" y="170341"/>
            <a:ext cx="6408293"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LA COMPAGNIA: EUROP ASSISTANCE</a:t>
            </a:r>
          </a:p>
        </p:txBody>
      </p:sp>
    </p:spTree>
    <p:extLst>
      <p:ext uri="{BB962C8B-B14F-4D97-AF65-F5344CB8AC3E}">
        <p14:creationId xmlns:p14="http://schemas.microsoft.com/office/powerpoint/2010/main" xmlns="" val="30229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a16="http://schemas.microsoft.com/office/drawing/2014/main" xmlns=""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a16="http://schemas.microsoft.com/office/drawing/2014/main" xmlns=""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a16="http://schemas.microsoft.com/office/drawing/2014/main" xmlns=""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xmlns=""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pic>
        <p:nvPicPr>
          <p:cNvPr id="15" name="Segnaposto contenuto 5">
            <a:extLst>
              <a:ext uri="{FF2B5EF4-FFF2-40B4-BE49-F238E27FC236}">
                <a16:creationId xmlns:a16="http://schemas.microsoft.com/office/drawing/2014/main" xmlns="" id="{868A06B3-4664-4D28-BD03-A323BDF1FF0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033" y="1054111"/>
            <a:ext cx="7148920" cy="881567"/>
          </a:xfrm>
          <a:prstGeom prst="rect">
            <a:avLst/>
          </a:prstGeom>
        </p:spPr>
      </p:pic>
      <p:sp>
        <p:nvSpPr>
          <p:cNvPr id="24" name="CasellaDiTesto 23">
            <a:extLst>
              <a:ext uri="{FF2B5EF4-FFF2-40B4-BE49-F238E27FC236}">
                <a16:creationId xmlns:a16="http://schemas.microsoft.com/office/drawing/2014/main" xmlns="" id="{16D39334-F59D-45D8-8738-AC741F5AFAF8}"/>
              </a:ext>
            </a:extLst>
          </p:cNvPr>
          <p:cNvSpPr txBox="1"/>
          <p:nvPr/>
        </p:nvSpPr>
        <p:spPr>
          <a:xfrm>
            <a:off x="273131" y="1979422"/>
            <a:ext cx="71489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000" dirty="0"/>
              <a:t>PADOVA. Sabato 20 gennaio, scuola media </a:t>
            </a:r>
            <a:r>
              <a:rPr lang="it-IT" sz="1000" dirty="0" err="1"/>
              <a:t>Todesco</a:t>
            </a:r>
            <a:r>
              <a:rPr lang="it-IT" sz="1000" dirty="0"/>
              <a:t> in via Leopardi nel quartiere di Santa Rita. Nell’aula di una classe ci sono 23 ragazzini, tra cui Anna e Lorenza, nomi di fantasia. Lorenza è un’adolescente difficile, per nulla rispettosa delle regole,ospite di una comunità e alle spalle due genitori problematici. È sempre in movimento. Anche in quell’istante viene richiamata da alcuni compagni, ma lei d’improvviso corre verso un’altra allieva di spalle, l’atterra sul banco «prendendola per i capelli, facendole sbattere la testa ripetute volte e, dopo averla spinta a terra, le sferra alcuni calci».</a:t>
            </a:r>
            <a:br>
              <a:rPr lang="it-IT" sz="1000" dirty="0"/>
            </a:br>
            <a:r>
              <a:rPr lang="it-IT" sz="1000" dirty="0"/>
              <a:t/>
            </a:r>
            <a:br>
              <a:rPr lang="it-IT" sz="1000" dirty="0"/>
            </a:br>
            <a:r>
              <a:rPr lang="it-IT" sz="1000" dirty="0"/>
              <a:t>Basta poco per descrivere la violenta scena nella querela presentata dai genitori di Anna nei confronti del professore cinquantenne che stava svolgendo la lezione in classe, della preside dell’istituto, Elisabetta </a:t>
            </a:r>
            <a:r>
              <a:rPr lang="it-IT" sz="1000" dirty="0" err="1"/>
              <a:t>Dorio</a:t>
            </a:r>
            <a:r>
              <a:rPr lang="it-IT" sz="1000" dirty="0"/>
              <a:t>, e della compagna minorenne. Una querela che ipotizza i reati di lesioni volontarie e omessa vigilanza. In due parole: bullismo da una parte, occhi chiusi dall’altra.</a:t>
            </a:r>
            <a:br>
              <a:rPr lang="it-IT" sz="1000" dirty="0"/>
            </a:br>
            <a:r>
              <a:rPr lang="it-IT" sz="1000" dirty="0"/>
              <a:t/>
            </a:r>
            <a:br>
              <a:rPr lang="it-IT" sz="1000" dirty="0"/>
            </a:br>
            <a:r>
              <a:rPr lang="it-IT" sz="1000" dirty="0"/>
              <a:t>«Mentre mia figlia veniva picchiata, il docente continuava la lezione senza intervenire e togliere fisicamente Anna dai calci di Lorenza», si legge nella denuncia trasmessa in procura dal padre della studentessa 13enne, tutelato dal penalista Massimo Munari. Alcune compagne sarebbero rimaste bloccate dalla paura, poi Anna sarebbe stata aiutata ad alzarsi da due di loro e accompagnata dai bidelli per telefonare a casa. Racconta il padre, molto arrabbiato: «Sono giunto a scuola intorno alle 13.10. Mia figlia aveva chiamato: “mamma aiuto, mi stanno facendo male...” si era lamentata con mia moglie che non riusciva a capire, pensando che la scuola fosse un luogo sicuro. Quando sono arrivato, si trovava nell’atrio con il ghiaccio sopra la testa che le faceva male, traumatizzata... Allora ho chiamato la polizia e il </a:t>
            </a:r>
            <a:r>
              <a:rPr lang="it-IT" sz="1000" dirty="0" err="1"/>
              <a:t>Suem</a:t>
            </a:r>
            <a:r>
              <a:rPr lang="it-IT" sz="1000" dirty="0"/>
              <a:t>». Nell’istituto una pattuglia e l’ambulanza, poi l’allieva è trasferita al Pronto soccorso. Il referto: trauma cranico facciale minore con prognosi di tre giorni, raddoppiati in seguito a un’ulteriore visita specialistica.</a:t>
            </a:r>
            <a:br>
              <a:rPr lang="it-IT" sz="1000" dirty="0"/>
            </a:br>
            <a:r>
              <a:rPr lang="it-IT" sz="1000" dirty="0"/>
              <a:t/>
            </a:r>
            <a:br>
              <a:rPr lang="it-IT" sz="1000" dirty="0"/>
            </a:br>
            <a:r>
              <a:rPr lang="it-IT" sz="1000" dirty="0"/>
              <a:t>«Anna ha anche botte sulle gambe e una piccola deviazione del setto nasale... Ha avuto un forte mal di testa e nausea» aggiunge il padre. «È assurdo quello che è accaduto in classe, irreale... E quando stavamo allontanandoci dall’istituto, Lorenza ha gridato a mia figlia “Ti spacco la faccia, ti ammazzo”. Solo parlando con i bambini ho scoperto una realtà che non conoscevo: la situazione di questa ragazzina era nota. Fin dal dicembre scorso quando è stata aggregata alla classe, in più occasioni ha insultato e minacciato i professori. Le famiglie dovrebbero essere informate. Invece nella scuola tutti fanno a scaricabarile». Ora Anna è tornata a scuola «ma non sta bene. Ha male alla testa, al naso e alle gambe. E ha paura».</a:t>
            </a:r>
            <a:br>
              <a:rPr lang="it-IT" sz="1000" dirty="0"/>
            </a:br>
            <a:r>
              <a:rPr lang="it-IT" sz="1000" dirty="0"/>
              <a:t/>
            </a:r>
            <a:br>
              <a:rPr lang="it-IT" sz="1000" dirty="0"/>
            </a:br>
            <a:endParaRPr lang="it-IT" sz="1000" dirty="0"/>
          </a:p>
        </p:txBody>
      </p:sp>
      <p:sp>
        <p:nvSpPr>
          <p:cNvPr id="27" name="CasellaDiTesto 26">
            <a:extLst>
              <a:ext uri="{FF2B5EF4-FFF2-40B4-BE49-F238E27FC236}">
                <a16:creationId xmlns:a16="http://schemas.microsoft.com/office/drawing/2014/main" xmlns="" id="{156499C8-D63D-4883-9CFD-07FC90D9E008}"/>
              </a:ext>
            </a:extLst>
          </p:cNvPr>
          <p:cNvSpPr txBox="1"/>
          <p:nvPr/>
        </p:nvSpPr>
        <p:spPr>
          <a:xfrm>
            <a:off x="7366360" y="2369904"/>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28" name="CasellaDiTesto 27">
            <a:extLst>
              <a:ext uri="{FF2B5EF4-FFF2-40B4-BE49-F238E27FC236}">
                <a16:creationId xmlns:a16="http://schemas.microsoft.com/office/drawing/2014/main" xmlns="" id="{5F1F5DAE-B85B-4745-987F-981DEC00C184}"/>
              </a:ext>
            </a:extLst>
          </p:cNvPr>
          <p:cNvSpPr txBox="1"/>
          <p:nvPr/>
        </p:nvSpPr>
        <p:spPr>
          <a:xfrm>
            <a:off x="8252233" y="3616393"/>
            <a:ext cx="5289453" cy="1046440"/>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a:t>
            </a:r>
          </a:p>
          <a:p>
            <a:pPr>
              <a:spcBef>
                <a:spcPts val="600"/>
              </a:spcBef>
              <a:spcAft>
                <a:spcPts val="600"/>
              </a:spcAft>
            </a:pPr>
            <a:r>
              <a:rPr lang="it-IT" sz="1400" b="1" dirty="0">
                <a:solidFill>
                  <a:schemeClr val="bg1"/>
                </a:solidFill>
              </a:rPr>
              <a:t> per la difesa in sede penale</a:t>
            </a:r>
          </a:p>
          <a:p>
            <a:pPr>
              <a:spcBef>
                <a:spcPts val="600"/>
              </a:spcBef>
              <a:spcAft>
                <a:spcPts val="600"/>
              </a:spcAft>
            </a:pPr>
            <a:r>
              <a:rPr lang="it-IT" sz="1400" b="1" dirty="0">
                <a:solidFill>
                  <a:schemeClr val="bg1"/>
                </a:solidFill>
              </a:rPr>
              <a:t>Assistenza morale e psicologica</a:t>
            </a:r>
          </a:p>
        </p:txBody>
      </p:sp>
      <p:pic>
        <p:nvPicPr>
          <p:cNvPr id="16" name="Immagine 15">
            <a:extLst>
              <a:ext uri="{FF2B5EF4-FFF2-40B4-BE49-F238E27FC236}">
                <a16:creationId xmlns:a16="http://schemas.microsoft.com/office/drawing/2014/main" xmlns="" id="{51FCFE88-A909-4F47-8F56-C4FFBEDD4676}"/>
              </a:ext>
            </a:extLst>
          </p:cNvPr>
          <p:cNvPicPr>
            <a:picLocks noChangeAspect="1"/>
          </p:cNvPicPr>
          <p:nvPr/>
        </p:nvPicPr>
        <p:blipFill>
          <a:blip r:embed="rId7" cstate="print"/>
          <a:stretch>
            <a:fillRect/>
          </a:stretch>
        </p:blipFill>
        <p:spPr>
          <a:xfrm>
            <a:off x="9413528" y="2802576"/>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13974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a16="http://schemas.microsoft.com/office/drawing/2014/main" xmlns=""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a16="http://schemas.microsoft.com/office/drawing/2014/main" xmlns=""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a16="http://schemas.microsoft.com/office/drawing/2014/main" xmlns=""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xmlns=""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sp>
        <p:nvSpPr>
          <p:cNvPr id="27" name="CasellaDiTesto 26">
            <a:extLst>
              <a:ext uri="{FF2B5EF4-FFF2-40B4-BE49-F238E27FC236}">
                <a16:creationId xmlns:a16="http://schemas.microsoft.com/office/drawing/2014/main" xmlns="" id="{156499C8-D63D-4883-9CFD-07FC90D9E008}"/>
              </a:ext>
            </a:extLst>
          </p:cNvPr>
          <p:cNvSpPr txBox="1"/>
          <p:nvPr/>
        </p:nvSpPr>
        <p:spPr>
          <a:xfrm>
            <a:off x="6710490" y="2351314"/>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28" name="CasellaDiTesto 27">
            <a:extLst>
              <a:ext uri="{FF2B5EF4-FFF2-40B4-BE49-F238E27FC236}">
                <a16:creationId xmlns:a16="http://schemas.microsoft.com/office/drawing/2014/main" xmlns="" id="{5F1F5DAE-B85B-4745-987F-981DEC00C184}"/>
              </a:ext>
            </a:extLst>
          </p:cNvPr>
          <p:cNvSpPr txBox="1"/>
          <p:nvPr/>
        </p:nvSpPr>
        <p:spPr>
          <a:xfrm>
            <a:off x="6652139" y="3632453"/>
            <a:ext cx="5289453" cy="892552"/>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per promuovere un’azione volta al risarcimento dei danni subiti;</a:t>
            </a:r>
          </a:p>
          <a:p>
            <a:pPr>
              <a:spcBef>
                <a:spcPts val="600"/>
              </a:spcBef>
              <a:spcAft>
                <a:spcPts val="600"/>
              </a:spcAft>
            </a:pPr>
            <a:r>
              <a:rPr lang="it-IT" sz="1400" b="1" dirty="0">
                <a:solidFill>
                  <a:schemeClr val="bg1"/>
                </a:solidFill>
              </a:rPr>
              <a:t>Assistenza morale e  psicologica</a:t>
            </a:r>
          </a:p>
        </p:txBody>
      </p:sp>
      <p:pic>
        <p:nvPicPr>
          <p:cNvPr id="16" name="Segnaposto contenuto 3">
            <a:extLst>
              <a:ext uri="{FF2B5EF4-FFF2-40B4-BE49-F238E27FC236}">
                <a16:creationId xmlns:a16="http://schemas.microsoft.com/office/drawing/2014/main" xmlns="" id="{68C118C9-1472-4DFE-BF65-F18499E5DC0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7517" y="1045029"/>
            <a:ext cx="5723905" cy="1318161"/>
          </a:xfrm>
          <a:prstGeom prst="rect">
            <a:avLst/>
          </a:prstGeom>
        </p:spPr>
      </p:pic>
      <p:pic>
        <p:nvPicPr>
          <p:cNvPr id="17" name="Immagine 16">
            <a:extLst>
              <a:ext uri="{FF2B5EF4-FFF2-40B4-BE49-F238E27FC236}">
                <a16:creationId xmlns:a16="http://schemas.microsoft.com/office/drawing/2014/main" xmlns="" id="{B2F42AFA-ACF4-4D8F-97BC-1107B32F61F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1880" y="2440463"/>
            <a:ext cx="5723553" cy="3763874"/>
          </a:xfrm>
          <a:prstGeom prst="rect">
            <a:avLst/>
          </a:prstGeom>
        </p:spPr>
      </p:pic>
      <p:pic>
        <p:nvPicPr>
          <p:cNvPr id="19" name="Immagine 18">
            <a:extLst>
              <a:ext uri="{FF2B5EF4-FFF2-40B4-BE49-F238E27FC236}">
                <a16:creationId xmlns:a16="http://schemas.microsoft.com/office/drawing/2014/main" xmlns="" id="{51FCFE88-A909-4F47-8F56-C4FFBEDD4676}"/>
              </a:ext>
            </a:extLst>
          </p:cNvPr>
          <p:cNvPicPr>
            <a:picLocks noChangeAspect="1"/>
          </p:cNvPicPr>
          <p:nvPr/>
        </p:nvPicPr>
        <p:blipFill>
          <a:blip r:embed="rId8" cstate="print"/>
          <a:stretch>
            <a:fillRect/>
          </a:stretch>
        </p:blipFill>
        <p:spPr>
          <a:xfrm>
            <a:off x="8879138" y="2755075"/>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24499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a16="http://schemas.microsoft.com/office/drawing/2014/main" xmlns=""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a16="http://schemas.microsoft.com/office/drawing/2014/main" xmlns=""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a16="http://schemas.microsoft.com/office/drawing/2014/main" xmlns=""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xmlns=""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pic>
        <p:nvPicPr>
          <p:cNvPr id="15" name="Segnaposto contenuto 3">
            <a:extLst>
              <a:ext uri="{FF2B5EF4-FFF2-40B4-BE49-F238E27FC236}">
                <a16:creationId xmlns:a16="http://schemas.microsoft.com/office/drawing/2014/main" xmlns="" id="{27FB04D8-AEBC-4231-BD61-E45F12E0FE9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0587" y="1003025"/>
            <a:ext cx="5231459" cy="653182"/>
          </a:xfrm>
          <a:prstGeom prst="rect">
            <a:avLst/>
          </a:prstGeom>
        </p:spPr>
      </p:pic>
      <p:pic>
        <p:nvPicPr>
          <p:cNvPr id="18" name="Immagine 17">
            <a:extLst>
              <a:ext uri="{FF2B5EF4-FFF2-40B4-BE49-F238E27FC236}">
                <a16:creationId xmlns:a16="http://schemas.microsoft.com/office/drawing/2014/main" xmlns="" id="{A7785255-261A-474A-9433-0114A45BC99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0847" y="1749784"/>
            <a:ext cx="4703317" cy="3095264"/>
          </a:xfrm>
          <a:prstGeom prst="rect">
            <a:avLst/>
          </a:prstGeom>
        </p:spPr>
      </p:pic>
      <p:pic>
        <p:nvPicPr>
          <p:cNvPr id="19" name="Immagine 18">
            <a:extLst>
              <a:ext uri="{FF2B5EF4-FFF2-40B4-BE49-F238E27FC236}">
                <a16:creationId xmlns:a16="http://schemas.microsoft.com/office/drawing/2014/main" xmlns="" id="{D05E3B7F-B988-48A4-A53E-3AAA965FC4D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20846" y="5030926"/>
            <a:ext cx="4703317" cy="991037"/>
          </a:xfrm>
          <a:prstGeom prst="rect">
            <a:avLst/>
          </a:prstGeom>
        </p:spPr>
      </p:pic>
      <p:pic>
        <p:nvPicPr>
          <p:cNvPr id="24" name="Immagine 23">
            <a:extLst>
              <a:ext uri="{FF2B5EF4-FFF2-40B4-BE49-F238E27FC236}">
                <a16:creationId xmlns:a16="http://schemas.microsoft.com/office/drawing/2014/main" xmlns="" id="{345E4AB2-731E-4DFF-A17C-F91B796EC372}"/>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405173" y="1749784"/>
            <a:ext cx="4587575" cy="3432865"/>
          </a:xfrm>
          <a:prstGeom prst="rect">
            <a:avLst/>
          </a:prstGeom>
        </p:spPr>
      </p:pic>
    </p:spTree>
    <p:extLst>
      <p:ext uri="{BB962C8B-B14F-4D97-AF65-F5344CB8AC3E}">
        <p14:creationId xmlns:p14="http://schemas.microsoft.com/office/powerpoint/2010/main" xmlns="" val="41520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xmlns="" id="{5D2BD909-39BC-40B0-89C8-87856DD45D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a16="http://schemas.microsoft.com/office/drawing/2014/main" xmlns="" id="{B0096657-6620-4F3D-BD97-C0950B7D799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a16="http://schemas.microsoft.com/office/drawing/2014/main" xmlns=""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a16="http://schemas.microsoft.com/office/drawing/2014/main" xmlns=""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a16="http://schemas.microsoft.com/office/drawing/2014/main" xmlns=""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xmlns=""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sp>
        <p:nvSpPr>
          <p:cNvPr id="17" name="CasellaDiTesto 16">
            <a:extLst>
              <a:ext uri="{FF2B5EF4-FFF2-40B4-BE49-F238E27FC236}">
                <a16:creationId xmlns:a16="http://schemas.microsoft.com/office/drawing/2014/main" xmlns="" id="{E978A3DD-A8C7-46E2-9056-AC32F078C3CD}"/>
              </a:ext>
            </a:extLst>
          </p:cNvPr>
          <p:cNvSpPr txBox="1"/>
          <p:nvPr/>
        </p:nvSpPr>
        <p:spPr>
          <a:xfrm>
            <a:off x="1434905" y="1177447"/>
            <a:ext cx="8998691" cy="707886"/>
          </a:xfrm>
          <a:prstGeom prst="rect">
            <a:avLst/>
          </a:prstGeom>
          <a:noFill/>
        </p:spPr>
        <p:txBody>
          <a:bodyPr wrap="square" rtlCol="0">
            <a:spAutoFit/>
          </a:bodyPr>
          <a:lstStyle/>
          <a:p>
            <a:r>
              <a:rPr lang="it-IT" sz="2000" dirty="0">
                <a:solidFill>
                  <a:schemeClr val="bg1"/>
                </a:solidFill>
              </a:rPr>
              <a:t>ANCHE PER IL CASO ESPOSTO IN QUEST’ULTIMO ARTICOLO L’INSEGNANTE POTREBBE TROVARE ASSISTENZA NEI SEGUENTI TERMINI:</a:t>
            </a:r>
          </a:p>
        </p:txBody>
      </p:sp>
      <p:sp>
        <p:nvSpPr>
          <p:cNvPr id="25" name="CasellaDiTesto 24">
            <a:extLst>
              <a:ext uri="{FF2B5EF4-FFF2-40B4-BE49-F238E27FC236}">
                <a16:creationId xmlns:a16="http://schemas.microsoft.com/office/drawing/2014/main" xmlns="" id="{3ABB9B18-5D70-4894-AF39-B3B4F14FA6B9}"/>
              </a:ext>
            </a:extLst>
          </p:cNvPr>
          <p:cNvSpPr txBox="1"/>
          <p:nvPr/>
        </p:nvSpPr>
        <p:spPr>
          <a:xfrm>
            <a:off x="926926" y="2928715"/>
            <a:ext cx="10133556" cy="1846659"/>
          </a:xfrm>
          <a:prstGeom prst="rect">
            <a:avLst/>
          </a:prstGeom>
          <a:noFill/>
        </p:spPr>
        <p:txBody>
          <a:bodyPr wrap="square" rtlCol="0">
            <a:spAutoFit/>
          </a:bodyPr>
          <a:lstStyle/>
          <a:p>
            <a:r>
              <a:rPr lang="it-IT" sz="2400" b="1" dirty="0">
                <a:solidFill>
                  <a:schemeClr val="bg1"/>
                </a:solidFill>
              </a:rPr>
              <a:t>Copertura delle spese legali per agire civilmente al fine di ottenere il risarcimento dei danni;</a:t>
            </a:r>
          </a:p>
          <a:p>
            <a:endParaRPr lang="it-IT" sz="2400" b="1" dirty="0">
              <a:solidFill>
                <a:schemeClr val="bg1"/>
              </a:solidFill>
            </a:endParaRPr>
          </a:p>
          <a:p>
            <a:r>
              <a:rPr lang="it-IT" sz="2400" b="1" dirty="0">
                <a:solidFill>
                  <a:schemeClr val="bg1"/>
                </a:solidFill>
              </a:rPr>
              <a:t>Assistenza morale e psicologica.</a:t>
            </a:r>
          </a:p>
          <a:p>
            <a:endParaRPr lang="it-IT" dirty="0">
              <a:solidFill>
                <a:schemeClr val="bg1"/>
              </a:solidFill>
            </a:endParaRPr>
          </a:p>
        </p:txBody>
      </p:sp>
      <p:pic>
        <p:nvPicPr>
          <p:cNvPr id="15" name="Immagine 14">
            <a:extLst>
              <a:ext uri="{FF2B5EF4-FFF2-40B4-BE49-F238E27FC236}">
                <a16:creationId xmlns:a16="http://schemas.microsoft.com/office/drawing/2014/main" xmlns="" id="{51FCFE88-A909-4F47-8F56-C4FFBEDD4676}"/>
              </a:ext>
            </a:extLst>
          </p:cNvPr>
          <p:cNvPicPr>
            <a:picLocks noChangeAspect="1"/>
          </p:cNvPicPr>
          <p:nvPr/>
        </p:nvPicPr>
        <p:blipFill>
          <a:blip r:embed="rId6" cstate="print"/>
          <a:stretch>
            <a:fillRect/>
          </a:stretch>
        </p:blipFill>
        <p:spPr>
          <a:xfrm>
            <a:off x="5565923" y="2018806"/>
            <a:ext cx="823002" cy="771077"/>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5704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4">
            <a:extLst>
              <a:ext uri="{FF2B5EF4-FFF2-40B4-BE49-F238E27FC236}">
                <a16:creationId xmlns:a16="http://schemas.microsoft.com/office/drawing/2014/main" xmlns="" id="{F1D98C95-27BE-46BC-BA90-4B757A8AA121}"/>
              </a:ext>
            </a:extLst>
          </p:cNvPr>
          <p:cNvSpPr/>
          <p:nvPr/>
        </p:nvSpPr>
        <p:spPr>
          <a:xfrm>
            <a:off x="3237498" y="2372245"/>
            <a:ext cx="5669501" cy="820674"/>
          </a:xfrm>
          <a:prstGeom prst="rect">
            <a:avLst/>
          </a:prstGeom>
        </p:spPr>
        <p:txBody>
          <a:bodyPr wrap="none">
            <a:spAutoFit/>
          </a:bodyPr>
          <a:lstStyle/>
          <a:p>
            <a:pPr algn="ctr">
              <a:lnSpc>
                <a:spcPct val="150000"/>
              </a:lnSpc>
            </a:pPr>
            <a:r>
              <a:rPr lang="it-IT" sz="3600" b="1" i="1" spc="190" dirty="0">
                <a:solidFill>
                  <a:schemeClr val="bg1"/>
                </a:solidFill>
                <a:latin typeface="Open Sans" panose="020B0606030504020204" pitchFamily="34" charset="0"/>
                <a:ea typeface="Open Sans" panose="020B0606030504020204" pitchFamily="34" charset="0"/>
                <a:cs typeface="Open Sans" panose="020B0606030504020204" pitchFamily="34" charset="0"/>
              </a:rPr>
              <a:t>Grazie per l’attenzione</a:t>
            </a:r>
          </a:p>
        </p:txBody>
      </p:sp>
      <p:sp>
        <p:nvSpPr>
          <p:cNvPr id="6" name="Rettangolo 5">
            <a:extLst>
              <a:ext uri="{FF2B5EF4-FFF2-40B4-BE49-F238E27FC236}">
                <a16:creationId xmlns:a16="http://schemas.microsoft.com/office/drawing/2014/main" xmlns="" id="{0703B1FB-FCB0-432C-BEA8-D59E68B739D0}"/>
              </a:ext>
            </a:extLst>
          </p:cNvPr>
          <p:cNvSpPr/>
          <p:nvPr/>
        </p:nvSpPr>
        <p:spPr>
          <a:xfrm>
            <a:off x="3000498" y="4870086"/>
            <a:ext cx="6096000" cy="1600438"/>
          </a:xfrm>
          <a:prstGeom prst="rect">
            <a:avLst/>
          </a:prstGeom>
        </p:spPr>
        <p:txBody>
          <a:bodyPr>
            <a:spAutoFit/>
          </a:bodyPr>
          <a:lstStyle/>
          <a:p>
            <a:pPr algn="ctr">
              <a:buNone/>
            </a:pP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ERNESTO SOLARI ASSICURAZIONI S.r.l.</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Via Giordano Bruno 38/A  - 16146 Genova</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Telefono + 39 010 369651</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Fax          + 39 010 311501</a:t>
            </a:r>
          </a:p>
          <a:p>
            <a:pPr algn="ctr">
              <a:buNone/>
            </a:pPr>
            <a:r>
              <a:rPr lang="it-IT" sz="1600" b="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www.solariassicurazioni.com</a:t>
            </a:r>
            <a:endParaRPr lang="it-IT"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buNone/>
            </a:pPr>
            <a:r>
              <a:rPr lang="it-IT"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t>
            </a:r>
            <a:r>
              <a:rPr lang="it-IT" sz="16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l.solari@solariassicurazioni.com</a:t>
            </a:r>
            <a:endPar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Immagine 6">
            <a:extLst>
              <a:ext uri="{FF2B5EF4-FFF2-40B4-BE49-F238E27FC236}">
                <a16:creationId xmlns:a16="http://schemas.microsoft.com/office/drawing/2014/main" xmlns="" id="{10DE5E80-F9D2-487A-B308-FEC3E01F385A}"/>
              </a:ext>
            </a:extLst>
          </p:cNvPr>
          <p:cNvPicPr>
            <a:picLocks noChangeAspect="1"/>
          </p:cNvPicPr>
          <p:nvPr/>
        </p:nvPicPr>
        <p:blipFill>
          <a:blip r:embed="rId3" cstate="print">
            <a:alphaModFix amt="85000"/>
          </a:blip>
          <a:stretch>
            <a:fillRect/>
          </a:stretch>
        </p:blipFill>
        <p:spPr>
          <a:xfrm>
            <a:off x="1132982" y="3429000"/>
            <a:ext cx="1240712" cy="3429000"/>
          </a:xfrm>
          <a:prstGeom prst="rect">
            <a:avLst/>
          </a:prstGeom>
        </p:spPr>
      </p:pic>
      <p:pic>
        <p:nvPicPr>
          <p:cNvPr id="8" name="Immagine 7">
            <a:extLst>
              <a:ext uri="{FF2B5EF4-FFF2-40B4-BE49-F238E27FC236}">
                <a16:creationId xmlns:a16="http://schemas.microsoft.com/office/drawing/2014/main" xmlns="" id="{3F5EF807-694E-4888-97B4-AB4CD721F261}"/>
              </a:ext>
            </a:extLst>
          </p:cNvPr>
          <p:cNvPicPr>
            <a:picLocks noChangeAspect="1"/>
          </p:cNvPicPr>
          <p:nvPr/>
        </p:nvPicPr>
        <p:blipFill>
          <a:blip r:embed="rId4" cstate="print">
            <a:alphaModFix amt="85000"/>
          </a:blip>
          <a:stretch>
            <a:fillRect/>
          </a:stretch>
        </p:blipFill>
        <p:spPr>
          <a:xfrm>
            <a:off x="9741954" y="3434475"/>
            <a:ext cx="1362035" cy="3422029"/>
          </a:xfrm>
          <a:prstGeom prst="rect">
            <a:avLst/>
          </a:prstGeom>
        </p:spPr>
      </p:pic>
      <p:pic>
        <p:nvPicPr>
          <p:cNvPr id="9" name="Immagine 8">
            <a:extLst>
              <a:ext uri="{FF2B5EF4-FFF2-40B4-BE49-F238E27FC236}">
                <a16:creationId xmlns:a16="http://schemas.microsoft.com/office/drawing/2014/main" xmlns="" id="{F16D05D5-6FF7-4CEC-BA28-14DC1AE15DE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4920" y="280069"/>
            <a:ext cx="1949655" cy="976151"/>
          </a:xfrm>
          <a:prstGeom prst="rect">
            <a:avLst/>
          </a:prstGeom>
        </p:spPr>
      </p:pic>
      <p:pic>
        <p:nvPicPr>
          <p:cNvPr id="10" name="Immagine 9">
            <a:extLst>
              <a:ext uri="{FF2B5EF4-FFF2-40B4-BE49-F238E27FC236}">
                <a16:creationId xmlns:a16="http://schemas.microsoft.com/office/drawing/2014/main" xmlns="" id="{2DE3ECC2-5C74-492D-92AC-2960ECC1C0C4}"/>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saturation sat="400000"/>
                    </a14:imgEffect>
                  </a14:imgLayer>
                </a14:imgProps>
              </a:ext>
              <a:ext uri="{28A0092B-C50C-407E-A947-70E740481C1C}">
                <a14:useLocalDpi xmlns:a14="http://schemas.microsoft.com/office/drawing/2010/main" xmlns="" val="0"/>
              </a:ext>
            </a:extLst>
          </a:blip>
          <a:stretch>
            <a:fillRect/>
          </a:stretch>
        </p:blipFill>
        <p:spPr>
          <a:xfrm>
            <a:off x="10195940" y="65786"/>
            <a:ext cx="1631140" cy="1404715"/>
          </a:xfrm>
          <a:prstGeom prst="rect">
            <a:avLst/>
          </a:prstGeom>
        </p:spPr>
      </p:pic>
    </p:spTree>
    <p:extLst>
      <p:ext uri="{BB962C8B-B14F-4D97-AF65-F5344CB8AC3E}">
        <p14:creationId xmlns:p14="http://schemas.microsoft.com/office/powerpoint/2010/main" xmlns="" val="9933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364" y="-3166"/>
            <a:ext cx="12192000" cy="6858000"/>
          </a:xfrm>
          <a:prstGeom prst="rect">
            <a:avLst/>
          </a:prstGeom>
        </p:spPr>
      </p:pic>
      <p:sp>
        <p:nvSpPr>
          <p:cNvPr id="5" name="Rettangolo 4">
            <a:extLst>
              <a:ext uri="{FF2B5EF4-FFF2-40B4-BE49-F238E27FC236}">
                <a16:creationId xmlns:a16="http://schemas.microsoft.com/office/drawing/2014/main" xmlns="" id="{9CB0F0D2-2FC2-43AA-BDC0-D71C2C58F5CA}"/>
              </a:ext>
            </a:extLst>
          </p:cNvPr>
          <p:cNvSpPr/>
          <p:nvPr/>
        </p:nvSpPr>
        <p:spPr>
          <a:xfrm>
            <a:off x="2913361" y="170341"/>
            <a:ext cx="5913543"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IL GRUPPO DI EUROP ASSISTANCE</a:t>
            </a:r>
          </a:p>
        </p:txBody>
      </p:sp>
      <p:sp>
        <p:nvSpPr>
          <p:cNvPr id="6" name="Rectangle 9">
            <a:extLst>
              <a:ext uri="{FF2B5EF4-FFF2-40B4-BE49-F238E27FC236}">
                <a16:creationId xmlns:a16="http://schemas.microsoft.com/office/drawing/2014/main" xmlns="" id="{7B457D23-D503-4774-84F4-6A94628194AD}"/>
              </a:ext>
            </a:extLst>
          </p:cNvPr>
          <p:cNvSpPr/>
          <p:nvPr/>
        </p:nvSpPr>
        <p:spPr>
          <a:xfrm>
            <a:off x="4571154" y="1865722"/>
            <a:ext cx="3365837" cy="173746"/>
          </a:xfrm>
          <a:prstGeom prst="rect">
            <a:avLst/>
          </a:prstGeom>
          <a:solidFill>
            <a:srgbClr val="E53138"/>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sp>
        <p:nvSpPr>
          <p:cNvPr id="7" name="Rectangle 10">
            <a:extLst>
              <a:ext uri="{FF2B5EF4-FFF2-40B4-BE49-F238E27FC236}">
                <a16:creationId xmlns:a16="http://schemas.microsoft.com/office/drawing/2014/main" xmlns="" id="{422CE5C4-A2FE-4991-A786-582909A0EC00}"/>
              </a:ext>
            </a:extLst>
          </p:cNvPr>
          <p:cNvSpPr/>
          <p:nvPr/>
        </p:nvSpPr>
        <p:spPr>
          <a:xfrm>
            <a:off x="642516" y="1865721"/>
            <a:ext cx="3928639" cy="171371"/>
          </a:xfrm>
          <a:prstGeom prst="rect">
            <a:avLst/>
          </a:prstGeom>
          <a:solidFill>
            <a:schemeClr val="tx2"/>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sp>
        <p:nvSpPr>
          <p:cNvPr id="8" name="Rectangle 11">
            <a:extLst>
              <a:ext uri="{FF2B5EF4-FFF2-40B4-BE49-F238E27FC236}">
                <a16:creationId xmlns:a16="http://schemas.microsoft.com/office/drawing/2014/main" xmlns="" id="{BDF4D707-B164-4A45-92D1-F428F699540F}"/>
              </a:ext>
            </a:extLst>
          </p:cNvPr>
          <p:cNvSpPr/>
          <p:nvPr/>
        </p:nvSpPr>
        <p:spPr>
          <a:xfrm>
            <a:off x="7864269" y="1881705"/>
            <a:ext cx="3889587" cy="166337"/>
          </a:xfrm>
          <a:prstGeom prst="rect">
            <a:avLst/>
          </a:prstGeom>
          <a:solidFill>
            <a:schemeClr val="bg2">
              <a:lumMod val="75000"/>
            </a:schemeClr>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sp>
        <p:nvSpPr>
          <p:cNvPr id="9" name="Rectangle 12">
            <a:extLst>
              <a:ext uri="{FF2B5EF4-FFF2-40B4-BE49-F238E27FC236}">
                <a16:creationId xmlns:a16="http://schemas.microsoft.com/office/drawing/2014/main" xmlns="" id="{06ED0B09-9165-425D-BF1F-5A85BD616EF0}"/>
              </a:ext>
            </a:extLst>
          </p:cNvPr>
          <p:cNvSpPr/>
          <p:nvPr/>
        </p:nvSpPr>
        <p:spPr>
          <a:xfrm>
            <a:off x="642516" y="1100143"/>
            <a:ext cx="11111340" cy="779186"/>
          </a:xfrm>
          <a:prstGeom prst="rect">
            <a:avLst/>
          </a:prstGeom>
          <a:solidFill>
            <a:schemeClr val="bg1">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pic>
        <p:nvPicPr>
          <p:cNvPr id="10" name="Image 30" descr="Résultat de recherche d'images pour &quot;concierge&quot;">
            <a:extLst>
              <a:ext uri="{FF2B5EF4-FFF2-40B4-BE49-F238E27FC236}">
                <a16:creationId xmlns:a16="http://schemas.microsoft.com/office/drawing/2014/main" xmlns="" id="{9D4D4171-E04C-4960-9127-A58354D980B3}"/>
              </a:ext>
            </a:extLst>
          </p:cNvPr>
          <p:cNvPicPr/>
          <p:nvPr/>
        </p:nvPicPr>
        <p:blipFill>
          <a:blip r:embed="rId3" cstate="screen">
            <a:extLst>
              <a:ext uri="{28A0092B-C50C-407E-A947-70E740481C1C}">
                <a14:useLocalDpi xmlns:a14="http://schemas.microsoft.com/office/drawing/2010/main" xmlns="" val="0"/>
              </a:ext>
            </a:extLst>
          </a:blip>
          <a:srcRect l="28055" t="22493" r="28927" b="2532"/>
          <a:stretch>
            <a:fillRect/>
          </a:stretch>
        </p:blipFill>
        <p:spPr bwMode="auto">
          <a:xfrm>
            <a:off x="9742046" y="1150803"/>
            <a:ext cx="604413" cy="608187"/>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Rectangle 18">
            <a:extLst>
              <a:ext uri="{FF2B5EF4-FFF2-40B4-BE49-F238E27FC236}">
                <a16:creationId xmlns:a16="http://schemas.microsoft.com/office/drawing/2014/main" xmlns="" id="{7710AFBF-9E73-4A10-AA49-8AF4B81192FF}"/>
              </a:ext>
            </a:extLst>
          </p:cNvPr>
          <p:cNvSpPr/>
          <p:nvPr/>
        </p:nvSpPr>
        <p:spPr>
          <a:xfrm>
            <a:off x="3694717" y="2202191"/>
            <a:ext cx="2195503" cy="745841"/>
          </a:xfrm>
          <a:prstGeom prst="rect">
            <a:avLst/>
          </a:prstGeom>
          <a:solidFill>
            <a:srgbClr val="A0B4C8"/>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sz="1400" b="1" dirty="0">
                <a:solidFill>
                  <a:srgbClr val="FFFFFF"/>
                </a:solidFill>
              </a:rPr>
              <a:t>94 M € </a:t>
            </a:r>
          </a:p>
          <a:p>
            <a:pPr algn="ctr" defTabSz="457200"/>
            <a:r>
              <a:rPr lang="fr-FR" sz="1400" dirty="0" err="1">
                <a:solidFill>
                  <a:srgbClr val="FFFFFF"/>
                </a:solidFill>
              </a:rPr>
              <a:t>Risultato</a:t>
            </a:r>
            <a:r>
              <a:rPr lang="fr-FR" sz="1400" dirty="0">
                <a:solidFill>
                  <a:srgbClr val="FFFFFF"/>
                </a:solidFill>
              </a:rPr>
              <a:t> </a:t>
            </a:r>
            <a:r>
              <a:rPr lang="fr-FR" sz="1400" dirty="0" err="1">
                <a:solidFill>
                  <a:srgbClr val="FFFFFF"/>
                </a:solidFill>
              </a:rPr>
              <a:t>operativo</a:t>
            </a:r>
            <a:r>
              <a:rPr lang="fr-FR" sz="1400" dirty="0">
                <a:solidFill>
                  <a:srgbClr val="FFFFFF"/>
                </a:solidFill>
              </a:rPr>
              <a:t> </a:t>
            </a:r>
            <a:r>
              <a:rPr lang="fr-FR" sz="1400" dirty="0" err="1">
                <a:solidFill>
                  <a:srgbClr val="FFFFFF"/>
                </a:solidFill>
              </a:rPr>
              <a:t>del</a:t>
            </a:r>
            <a:r>
              <a:rPr lang="fr-FR" sz="1400" dirty="0">
                <a:solidFill>
                  <a:srgbClr val="FFFFFF"/>
                </a:solidFill>
              </a:rPr>
              <a:t> </a:t>
            </a:r>
            <a:r>
              <a:rPr lang="fr-FR" sz="1400" dirty="0" err="1">
                <a:solidFill>
                  <a:srgbClr val="FFFFFF"/>
                </a:solidFill>
              </a:rPr>
              <a:t>Gruppo</a:t>
            </a:r>
            <a:endParaRPr lang="fr-FR" sz="1400" dirty="0">
              <a:solidFill>
                <a:srgbClr val="FFFFFF"/>
              </a:solidFill>
            </a:endParaRPr>
          </a:p>
        </p:txBody>
      </p:sp>
      <p:sp>
        <p:nvSpPr>
          <p:cNvPr id="12" name="Rectangle 19">
            <a:extLst>
              <a:ext uri="{FF2B5EF4-FFF2-40B4-BE49-F238E27FC236}">
                <a16:creationId xmlns:a16="http://schemas.microsoft.com/office/drawing/2014/main" xmlns="" id="{B32C8E44-CD0B-4C51-BE18-5BDED697CE75}"/>
              </a:ext>
            </a:extLst>
          </p:cNvPr>
          <p:cNvSpPr/>
          <p:nvPr/>
        </p:nvSpPr>
        <p:spPr>
          <a:xfrm>
            <a:off x="838200" y="2202191"/>
            <a:ext cx="2195503" cy="745841"/>
          </a:xfrm>
          <a:prstGeom prst="rect">
            <a:avLst/>
          </a:prstGeom>
          <a:solidFill>
            <a:srgbClr val="1E237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sz="1400" b="1" dirty="0">
                <a:solidFill>
                  <a:srgbClr val="FFFFFF"/>
                </a:solidFill>
              </a:rPr>
              <a:t>1,405 M € </a:t>
            </a:r>
          </a:p>
          <a:p>
            <a:pPr algn="ctr" defTabSz="457200"/>
            <a:r>
              <a:rPr lang="fr-FR" sz="1400" dirty="0">
                <a:solidFill>
                  <a:srgbClr val="FFFFFF"/>
                </a:solidFill>
              </a:rPr>
              <a:t>GTO </a:t>
            </a:r>
            <a:r>
              <a:rPr lang="fr-FR" sz="1400" dirty="0" err="1">
                <a:solidFill>
                  <a:srgbClr val="FFFFFF"/>
                </a:solidFill>
              </a:rPr>
              <a:t>del</a:t>
            </a:r>
            <a:r>
              <a:rPr lang="fr-FR" sz="1400" dirty="0">
                <a:solidFill>
                  <a:srgbClr val="FFFFFF"/>
                </a:solidFill>
              </a:rPr>
              <a:t> </a:t>
            </a:r>
            <a:r>
              <a:rPr lang="fr-FR" sz="1400" dirty="0" err="1">
                <a:solidFill>
                  <a:srgbClr val="FFFFFF"/>
                </a:solidFill>
              </a:rPr>
              <a:t>gruppo</a:t>
            </a:r>
            <a:endParaRPr lang="fr-FR" sz="1400" dirty="0">
              <a:solidFill>
                <a:srgbClr val="FFFFFF"/>
              </a:solidFill>
            </a:endParaRPr>
          </a:p>
        </p:txBody>
      </p:sp>
      <p:sp>
        <p:nvSpPr>
          <p:cNvPr id="13" name="Rectangle 20">
            <a:extLst>
              <a:ext uri="{FF2B5EF4-FFF2-40B4-BE49-F238E27FC236}">
                <a16:creationId xmlns:a16="http://schemas.microsoft.com/office/drawing/2014/main" xmlns="" id="{F601FB82-3546-4E9D-849A-13C0BB33D9EB}"/>
              </a:ext>
            </a:extLst>
          </p:cNvPr>
          <p:cNvSpPr/>
          <p:nvPr/>
        </p:nvSpPr>
        <p:spPr>
          <a:xfrm>
            <a:off x="9358325" y="2206904"/>
            <a:ext cx="2195503" cy="745841"/>
          </a:xfrm>
          <a:prstGeom prst="rect">
            <a:avLst/>
          </a:prstGeom>
          <a:solidFill>
            <a:srgbClr val="A0B4C8"/>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dirty="0">
                <a:solidFill>
                  <a:srgbClr val="FFFFFF"/>
                </a:solidFill>
              </a:rPr>
              <a:t>35 </a:t>
            </a:r>
          </a:p>
          <a:p>
            <a:pPr algn="ctr" defTabSz="457200"/>
            <a:r>
              <a:rPr lang="en-US" sz="1400" dirty="0" err="1">
                <a:solidFill>
                  <a:srgbClr val="FFFFFF"/>
                </a:solidFill>
              </a:rPr>
              <a:t>Centrali</a:t>
            </a:r>
            <a:r>
              <a:rPr lang="en-US" sz="1400" dirty="0">
                <a:solidFill>
                  <a:srgbClr val="FFFFFF"/>
                </a:solidFill>
              </a:rPr>
              <a:t> Operative  </a:t>
            </a:r>
            <a:r>
              <a:rPr lang="en-US" sz="1400" dirty="0" err="1">
                <a:solidFill>
                  <a:srgbClr val="FFFFFF"/>
                </a:solidFill>
              </a:rPr>
              <a:t>nel</a:t>
            </a:r>
            <a:r>
              <a:rPr lang="en-US" sz="1400" dirty="0">
                <a:solidFill>
                  <a:srgbClr val="FFFFFF"/>
                </a:solidFill>
              </a:rPr>
              <a:t> </a:t>
            </a:r>
            <a:r>
              <a:rPr lang="en-US" sz="1400" dirty="0" err="1">
                <a:solidFill>
                  <a:srgbClr val="FFFFFF"/>
                </a:solidFill>
              </a:rPr>
              <a:t>mondo</a:t>
            </a:r>
            <a:endParaRPr lang="en-US" sz="1400" dirty="0">
              <a:solidFill>
                <a:srgbClr val="FFFFFF"/>
              </a:solidFill>
            </a:endParaRPr>
          </a:p>
        </p:txBody>
      </p:sp>
      <p:sp>
        <p:nvSpPr>
          <p:cNvPr id="14" name="Rectangle 21">
            <a:extLst>
              <a:ext uri="{FF2B5EF4-FFF2-40B4-BE49-F238E27FC236}">
                <a16:creationId xmlns:a16="http://schemas.microsoft.com/office/drawing/2014/main" xmlns="" id="{49BB6740-86D4-4143-9CEF-E41E2E18EE0A}"/>
              </a:ext>
            </a:extLst>
          </p:cNvPr>
          <p:cNvSpPr/>
          <p:nvPr/>
        </p:nvSpPr>
        <p:spPr>
          <a:xfrm>
            <a:off x="6551234" y="2212956"/>
            <a:ext cx="2195503" cy="745841"/>
          </a:xfrm>
          <a:prstGeom prst="rect">
            <a:avLst/>
          </a:prstGeom>
          <a:solidFill>
            <a:srgbClr val="1E237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sz="1400" b="1" dirty="0">
                <a:solidFill>
                  <a:srgbClr val="FFFFFF"/>
                </a:solidFill>
              </a:rPr>
              <a:t>11,6 M </a:t>
            </a:r>
          </a:p>
          <a:p>
            <a:pPr algn="ctr" defTabSz="457200"/>
            <a:r>
              <a:rPr lang="fr-FR" sz="1400" dirty="0" err="1">
                <a:solidFill>
                  <a:srgbClr val="FFFFFF"/>
                </a:solidFill>
              </a:rPr>
              <a:t>Assistenze</a:t>
            </a:r>
            <a:r>
              <a:rPr lang="fr-FR" sz="1400" dirty="0">
                <a:solidFill>
                  <a:srgbClr val="FFFFFF"/>
                </a:solidFill>
              </a:rPr>
              <a:t> </a:t>
            </a:r>
            <a:r>
              <a:rPr lang="fr-FR" sz="1400" dirty="0" err="1">
                <a:solidFill>
                  <a:srgbClr val="FFFFFF"/>
                </a:solidFill>
              </a:rPr>
              <a:t>erogate</a:t>
            </a:r>
            <a:endParaRPr lang="fr-FR" sz="1400" dirty="0">
              <a:solidFill>
                <a:srgbClr val="FFFFFF"/>
              </a:solidFill>
            </a:endParaRPr>
          </a:p>
        </p:txBody>
      </p:sp>
      <p:sp>
        <p:nvSpPr>
          <p:cNvPr id="15" name="Rectangle 22">
            <a:extLst>
              <a:ext uri="{FF2B5EF4-FFF2-40B4-BE49-F238E27FC236}">
                <a16:creationId xmlns:a16="http://schemas.microsoft.com/office/drawing/2014/main" xmlns="" id="{F11A3334-54BE-40FB-A817-3FE7EAD013EC}"/>
              </a:ext>
            </a:extLst>
          </p:cNvPr>
          <p:cNvSpPr/>
          <p:nvPr/>
        </p:nvSpPr>
        <p:spPr>
          <a:xfrm>
            <a:off x="6016733" y="1222762"/>
            <a:ext cx="1116025" cy="612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defTabSz="457200">
              <a:lnSpc>
                <a:spcPct val="114000"/>
              </a:lnSpc>
            </a:pPr>
            <a:r>
              <a:rPr lang="en-US" sz="1200" b="1" dirty="0">
                <a:solidFill>
                  <a:srgbClr val="FFFFFF"/>
                </a:solidFill>
              </a:rPr>
              <a:t>Assistance to </a:t>
            </a:r>
            <a:r>
              <a:rPr lang="en-US" sz="1200" b="1" dirty="0" err="1">
                <a:solidFill>
                  <a:srgbClr val="FFFFFF"/>
                </a:solidFill>
              </a:rPr>
              <a:t>Home&amp;Family</a:t>
            </a:r>
            <a:endParaRPr lang="en-US" sz="1200" b="1" dirty="0">
              <a:solidFill>
                <a:srgbClr val="FFFFFF"/>
              </a:solidFill>
            </a:endParaRPr>
          </a:p>
        </p:txBody>
      </p:sp>
      <p:sp>
        <p:nvSpPr>
          <p:cNvPr id="16" name="Rectangle 23">
            <a:extLst>
              <a:ext uri="{FF2B5EF4-FFF2-40B4-BE49-F238E27FC236}">
                <a16:creationId xmlns:a16="http://schemas.microsoft.com/office/drawing/2014/main" xmlns="" id="{5066D8E7-035D-473F-AC86-F5B6BCED3363}"/>
              </a:ext>
            </a:extLst>
          </p:cNvPr>
          <p:cNvSpPr/>
          <p:nvPr/>
        </p:nvSpPr>
        <p:spPr>
          <a:xfrm>
            <a:off x="3611867" y="1208591"/>
            <a:ext cx="1154491" cy="612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defTabSz="457200">
              <a:lnSpc>
                <a:spcPct val="114000"/>
              </a:lnSpc>
            </a:pPr>
            <a:r>
              <a:rPr lang="en-US" sz="1200" b="1" dirty="0">
                <a:solidFill>
                  <a:srgbClr val="FFFFFF"/>
                </a:solidFill>
              </a:rPr>
              <a:t>Healthcare &amp; Dependency Services</a:t>
            </a:r>
          </a:p>
        </p:txBody>
      </p:sp>
      <p:sp>
        <p:nvSpPr>
          <p:cNvPr id="17" name="Rectangle 24">
            <a:extLst>
              <a:ext uri="{FF2B5EF4-FFF2-40B4-BE49-F238E27FC236}">
                <a16:creationId xmlns:a16="http://schemas.microsoft.com/office/drawing/2014/main" xmlns="" id="{95AADD0D-DAD6-4577-A8E9-34A60BCF8F7F}"/>
              </a:ext>
            </a:extLst>
          </p:cNvPr>
          <p:cNvSpPr/>
          <p:nvPr/>
        </p:nvSpPr>
        <p:spPr>
          <a:xfrm>
            <a:off x="1599612" y="1178453"/>
            <a:ext cx="1259902" cy="612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defTabSz="457200">
              <a:lnSpc>
                <a:spcPct val="114000"/>
              </a:lnSpc>
            </a:pPr>
            <a:r>
              <a:rPr lang="en-US" sz="1200" b="1" dirty="0">
                <a:solidFill>
                  <a:srgbClr val="FFFFFF"/>
                </a:solidFill>
              </a:rPr>
              <a:t>Travel Insurance &amp; Assistance Services</a:t>
            </a:r>
          </a:p>
        </p:txBody>
      </p:sp>
      <p:sp>
        <p:nvSpPr>
          <p:cNvPr id="18" name="Rectangle 25">
            <a:extLst>
              <a:ext uri="{FF2B5EF4-FFF2-40B4-BE49-F238E27FC236}">
                <a16:creationId xmlns:a16="http://schemas.microsoft.com/office/drawing/2014/main" xmlns="" id="{6501E27B-7FE1-405F-89D6-6F950530A476}"/>
              </a:ext>
            </a:extLst>
          </p:cNvPr>
          <p:cNvSpPr/>
          <p:nvPr/>
        </p:nvSpPr>
        <p:spPr>
          <a:xfrm>
            <a:off x="8001519" y="1196801"/>
            <a:ext cx="1490437" cy="612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defTabSz="457200">
              <a:lnSpc>
                <a:spcPct val="114000"/>
              </a:lnSpc>
            </a:pPr>
            <a:r>
              <a:rPr lang="en-US" sz="1200" b="1" dirty="0">
                <a:solidFill>
                  <a:srgbClr val="FFFFFF"/>
                </a:solidFill>
              </a:rPr>
              <a:t>Roadside Assistance &amp; Mobility Services</a:t>
            </a:r>
          </a:p>
        </p:txBody>
      </p:sp>
      <p:pic>
        <p:nvPicPr>
          <p:cNvPr id="19" name="Image 26" descr="EA_S_aidescolaire.jpg">
            <a:extLst>
              <a:ext uri="{FF2B5EF4-FFF2-40B4-BE49-F238E27FC236}">
                <a16:creationId xmlns:a16="http://schemas.microsoft.com/office/drawing/2014/main" xmlns="" id="{18ACAED3-9329-4E0E-A53D-440932B5810A}"/>
              </a:ext>
            </a:extLst>
          </p:cNvPr>
          <p:cNvPicPr>
            <a:picLocks noChangeAspect="1"/>
          </p:cNvPicPr>
          <p:nvPr/>
        </p:nvPicPr>
        <p:blipFill rotWithShape="1">
          <a:blip r:embed="rId4" cstate="screen"/>
          <a:srcRect/>
          <a:stretch/>
        </p:blipFill>
        <p:spPr bwMode="auto">
          <a:xfrm>
            <a:off x="5431322" y="1161903"/>
            <a:ext cx="612306" cy="616171"/>
          </a:xfrm>
          <a:prstGeom prst="rect">
            <a:avLst/>
          </a:prstGeom>
          <a:ln>
            <a:noFill/>
          </a:ln>
          <a:effectLst>
            <a:outerShdw blurRad="50800" dist="38100" dir="2700000" algn="tl" rotWithShape="0">
              <a:prstClr val="black">
                <a:alpha val="40000"/>
              </a:prstClr>
            </a:outerShdw>
          </a:effectLst>
          <a:extLst/>
        </p:spPr>
      </p:pic>
      <p:pic>
        <p:nvPicPr>
          <p:cNvPr id="20" name="Image 27" descr="EA_S_aidedomicile.jpg">
            <a:extLst>
              <a:ext uri="{FF2B5EF4-FFF2-40B4-BE49-F238E27FC236}">
                <a16:creationId xmlns:a16="http://schemas.microsoft.com/office/drawing/2014/main" xmlns="" id="{DF01E17C-5C02-4E72-9C14-37667DC2EEDD}"/>
              </a:ext>
            </a:extLst>
          </p:cNvPr>
          <p:cNvPicPr>
            <a:picLocks/>
          </p:cNvPicPr>
          <p:nvPr/>
        </p:nvPicPr>
        <p:blipFill>
          <a:blip r:embed="rId5" cstate="screen"/>
          <a:srcRect/>
          <a:stretch>
            <a:fillRect/>
          </a:stretch>
        </p:blipFill>
        <p:spPr bwMode="auto">
          <a:xfrm>
            <a:off x="3003783" y="1195389"/>
            <a:ext cx="612306" cy="574644"/>
          </a:xfrm>
          <a:prstGeom prst="rect">
            <a:avLst/>
          </a:prstGeom>
          <a:ln>
            <a:noFill/>
          </a:ln>
          <a:effectLst>
            <a:outerShdw blurRad="50800" dist="38100" dir="2700000" algn="tl" rotWithShape="0">
              <a:prstClr val="black">
                <a:alpha val="40000"/>
              </a:prstClr>
            </a:outerShdw>
          </a:effectLst>
          <a:extLst/>
        </p:spPr>
      </p:pic>
      <p:pic>
        <p:nvPicPr>
          <p:cNvPr id="21" name="Image 28" descr="EA_RL_voiture parking.jpg">
            <a:extLst>
              <a:ext uri="{FF2B5EF4-FFF2-40B4-BE49-F238E27FC236}">
                <a16:creationId xmlns:a16="http://schemas.microsoft.com/office/drawing/2014/main" xmlns="" id="{07099AC8-0566-43AE-961A-E55810F84715}"/>
              </a:ext>
            </a:extLst>
          </p:cNvPr>
          <p:cNvPicPr>
            <a:picLocks/>
          </p:cNvPicPr>
          <p:nvPr/>
        </p:nvPicPr>
        <p:blipFill>
          <a:blip r:embed="rId6" cstate="screen"/>
          <a:srcRect l="8574" r="11401"/>
          <a:stretch>
            <a:fillRect/>
          </a:stretch>
        </p:blipFill>
        <p:spPr bwMode="auto">
          <a:xfrm>
            <a:off x="7429556" y="1156706"/>
            <a:ext cx="612305" cy="574643"/>
          </a:xfrm>
          <a:prstGeom prst="rect">
            <a:avLst/>
          </a:prstGeom>
          <a:ln>
            <a:noFill/>
          </a:ln>
          <a:effectLst>
            <a:outerShdw blurRad="50800" dist="38100" dir="2700000" algn="tl" rotWithShape="0">
              <a:prstClr val="black">
                <a:alpha val="40000"/>
              </a:prstClr>
            </a:outerShdw>
          </a:effectLst>
          <a:extLst/>
        </p:spPr>
      </p:pic>
      <p:pic>
        <p:nvPicPr>
          <p:cNvPr id="22" name="Image 29" descr="EA_S_garconplage.jpg">
            <a:extLst>
              <a:ext uri="{FF2B5EF4-FFF2-40B4-BE49-F238E27FC236}">
                <a16:creationId xmlns:a16="http://schemas.microsoft.com/office/drawing/2014/main" xmlns="" id="{A2F3BC2C-0A1B-483E-9C5A-2A06A3455D62}"/>
              </a:ext>
            </a:extLst>
          </p:cNvPr>
          <p:cNvPicPr>
            <a:picLocks/>
          </p:cNvPicPr>
          <p:nvPr/>
        </p:nvPicPr>
        <p:blipFill>
          <a:blip r:embed="rId7" cstate="screen"/>
          <a:srcRect/>
          <a:stretch>
            <a:fillRect/>
          </a:stretch>
        </p:blipFill>
        <p:spPr bwMode="auto">
          <a:xfrm>
            <a:off x="732672" y="1185600"/>
            <a:ext cx="612305" cy="576297"/>
          </a:xfrm>
          <a:prstGeom prst="rect">
            <a:avLst/>
          </a:prstGeom>
          <a:ln>
            <a:noFill/>
          </a:ln>
          <a:effectLst>
            <a:outerShdw blurRad="50800" dist="38100" dir="2700000" algn="tl" rotWithShape="0">
              <a:prstClr val="black">
                <a:alpha val="40000"/>
              </a:prstClr>
            </a:outerShdw>
          </a:effectLst>
          <a:extLst/>
        </p:spPr>
      </p:pic>
      <p:sp>
        <p:nvSpPr>
          <p:cNvPr id="23" name="Rectangle 30">
            <a:extLst>
              <a:ext uri="{FF2B5EF4-FFF2-40B4-BE49-F238E27FC236}">
                <a16:creationId xmlns:a16="http://schemas.microsoft.com/office/drawing/2014/main" xmlns="" id="{04A1893A-8A95-4541-82AD-821A15C42325}"/>
              </a:ext>
            </a:extLst>
          </p:cNvPr>
          <p:cNvSpPr/>
          <p:nvPr/>
        </p:nvSpPr>
        <p:spPr>
          <a:xfrm>
            <a:off x="10340095" y="1229886"/>
            <a:ext cx="1346157" cy="612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en-GB"/>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defTabSz="457200">
              <a:lnSpc>
                <a:spcPct val="114000"/>
              </a:lnSpc>
            </a:pPr>
            <a:r>
              <a:rPr lang="en-US" sz="1200" b="1" dirty="0">
                <a:solidFill>
                  <a:srgbClr val="FFFFFF"/>
                </a:solidFill>
              </a:rPr>
              <a:t>Concierge Services &amp; CRM</a:t>
            </a:r>
          </a:p>
        </p:txBody>
      </p:sp>
      <p:sp>
        <p:nvSpPr>
          <p:cNvPr id="24" name="Rectangle 32">
            <a:extLst>
              <a:ext uri="{FF2B5EF4-FFF2-40B4-BE49-F238E27FC236}">
                <a16:creationId xmlns:a16="http://schemas.microsoft.com/office/drawing/2014/main" xmlns="" id="{30945168-97D2-4043-B577-F4A66186AA03}"/>
              </a:ext>
            </a:extLst>
          </p:cNvPr>
          <p:cNvSpPr/>
          <p:nvPr/>
        </p:nvSpPr>
        <p:spPr>
          <a:xfrm>
            <a:off x="4239565" y="1015426"/>
            <a:ext cx="3950242" cy="153260"/>
          </a:xfrm>
          <a:prstGeom prst="rect">
            <a:avLst/>
          </a:prstGeom>
          <a:solidFill>
            <a:srgbClr val="E53138"/>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sp>
        <p:nvSpPr>
          <p:cNvPr id="25" name="Rectangle 33">
            <a:extLst>
              <a:ext uri="{FF2B5EF4-FFF2-40B4-BE49-F238E27FC236}">
                <a16:creationId xmlns:a16="http://schemas.microsoft.com/office/drawing/2014/main" xmlns="" id="{2D1BE945-BD0A-4E0E-9874-8035C95EFFED}"/>
              </a:ext>
            </a:extLst>
          </p:cNvPr>
          <p:cNvSpPr/>
          <p:nvPr/>
        </p:nvSpPr>
        <p:spPr>
          <a:xfrm>
            <a:off x="642516" y="1004914"/>
            <a:ext cx="3781465" cy="166134"/>
          </a:xfrm>
          <a:prstGeom prst="rect">
            <a:avLst/>
          </a:prstGeom>
          <a:solidFill>
            <a:schemeClr val="tx2"/>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sp>
        <p:nvSpPr>
          <p:cNvPr id="26" name="Rectangle 34">
            <a:extLst>
              <a:ext uri="{FF2B5EF4-FFF2-40B4-BE49-F238E27FC236}">
                <a16:creationId xmlns:a16="http://schemas.microsoft.com/office/drawing/2014/main" xmlns="" id="{81FF149E-BEBE-423A-963E-C2CC9F7996A5}"/>
              </a:ext>
            </a:extLst>
          </p:cNvPr>
          <p:cNvSpPr/>
          <p:nvPr/>
        </p:nvSpPr>
        <p:spPr>
          <a:xfrm>
            <a:off x="7864269" y="1005624"/>
            <a:ext cx="3889587" cy="160314"/>
          </a:xfrm>
          <a:prstGeom prst="rect">
            <a:avLst/>
          </a:prstGeom>
          <a:solidFill>
            <a:schemeClr val="bg2">
              <a:lumMod val="75000"/>
            </a:schemeClr>
          </a:solidFill>
          <a:ln w="25400" cap="flat" cmpd="sng" algn="ctr">
            <a:noFill/>
            <a:prstDash val="solid"/>
          </a:ln>
          <a:effectLst/>
        </p:spPr>
        <p:txBody>
          <a:bodyPr lIns="219419" tIns="109710" rIns="219419" bIns="109710" rtlCol="0" anchor="ctr"/>
          <a:lstStyle/>
          <a:p>
            <a:pPr algn="ctr"/>
            <a:endParaRPr lang="en-US" kern="0">
              <a:solidFill>
                <a:srgbClr val="C8CDD2"/>
              </a:solidFill>
              <a:latin typeface="Calibri Light"/>
              <a:cs typeface="Arial"/>
            </a:endParaRPr>
          </a:p>
        </p:txBody>
      </p:sp>
      <p:pic>
        <p:nvPicPr>
          <p:cNvPr id="28" name="Image 5" descr="FR_EA_RA_2013_22054.jpg">
            <a:extLst>
              <a:ext uri="{FF2B5EF4-FFF2-40B4-BE49-F238E27FC236}">
                <a16:creationId xmlns:a16="http://schemas.microsoft.com/office/drawing/2014/main" xmlns="" id="{D6074C36-DB06-49FE-BACE-165912773653}"/>
              </a:ext>
            </a:extLst>
          </p:cNvPr>
          <p:cNvPicPr>
            <a:picLocks noChangeAspect="1"/>
          </p:cNvPicPr>
          <p:nvPr/>
        </p:nvPicPr>
        <p:blipFill rotWithShape="1">
          <a:blip r:embed="rId8" cstate="screen">
            <a:alphaModFix amt="88000"/>
            <a:extLst>
              <a:ext uri="{BEBA8EAE-BF5A-486C-A8C5-ECC9F3942E4B}">
                <a14:imgProps xmlns:a14="http://schemas.microsoft.com/office/drawing/2010/main" xmlns="">
                  <a14:imgLayer r:embed="rId9">
                    <a14:imgEffect>
                      <a14:colorTemperature colorTemp="5538"/>
                    </a14:imgEffect>
                    <a14:imgEffect>
                      <a14:saturation sat="400000"/>
                    </a14:imgEffect>
                  </a14:imgLayer>
                </a14:imgProps>
              </a:ext>
              <a:ext uri="{28A0092B-C50C-407E-A947-70E740481C1C}">
                <a14:useLocalDpi xmlns:a14="http://schemas.microsoft.com/office/drawing/2010/main" xmlns="" val="0"/>
              </a:ext>
            </a:extLst>
          </a:blip>
          <a:srcRect/>
          <a:stretch/>
        </p:blipFill>
        <p:spPr>
          <a:xfrm>
            <a:off x="1579776" y="2875384"/>
            <a:ext cx="8969648" cy="4025664"/>
          </a:xfrm>
          <a:prstGeom prst="rect">
            <a:avLst/>
          </a:prstGeom>
          <a:effectLst>
            <a:innerShdw blurRad="114300">
              <a:prstClr val="black"/>
            </a:innerShdw>
            <a:softEdge rad="711200"/>
          </a:effectLst>
        </p:spPr>
      </p:pic>
      <p:pic>
        <p:nvPicPr>
          <p:cNvPr id="29" name="Immagine 28">
            <a:extLst>
              <a:ext uri="{FF2B5EF4-FFF2-40B4-BE49-F238E27FC236}">
                <a16:creationId xmlns:a16="http://schemas.microsoft.com/office/drawing/2014/main" xmlns="" id="{49A87128-B6DF-4C55-BFEF-A4363B8614AD}"/>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30" name="Immagine 29">
            <a:extLst>
              <a:ext uri="{FF2B5EF4-FFF2-40B4-BE49-F238E27FC236}">
                <a16:creationId xmlns:a16="http://schemas.microsoft.com/office/drawing/2014/main" xmlns="" id="{79A042A2-B632-4CCC-86B8-0B611ED70A04}"/>
              </a:ext>
            </a:extLst>
          </p:cNvPr>
          <p:cNvPicPr>
            <a:picLocks noChangeAspect="1"/>
          </p:cNvPicPr>
          <p:nvPr/>
        </p:nvPicPr>
        <p:blipFill>
          <a:blip r:embed="rId11" cstate="print">
            <a:extLst>
              <a:ext uri="{BEBA8EAE-BF5A-486C-A8C5-ECC9F3942E4B}">
                <a14:imgProps xmlns:a14="http://schemas.microsoft.com/office/drawing/2010/main" xmlns="">
                  <a14:imgLayer r:embed="rId12">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xmlns="" val="8709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149060"/>
            <a:ext cx="12192000" cy="7007060"/>
          </a:xfrm>
          <a:prstGeom prst="rect">
            <a:avLst/>
          </a:prstGeom>
        </p:spPr>
      </p:pic>
      <p:sp>
        <p:nvSpPr>
          <p:cNvPr id="5" name="Rettangolo 4">
            <a:extLst>
              <a:ext uri="{FF2B5EF4-FFF2-40B4-BE49-F238E27FC236}">
                <a16:creationId xmlns:a16="http://schemas.microsoft.com/office/drawing/2014/main" xmlns="" id="{E89D436B-EA9A-4FB9-8145-A6C6CEF9CEF6}"/>
              </a:ext>
            </a:extLst>
          </p:cNvPr>
          <p:cNvSpPr/>
          <p:nvPr/>
        </p:nvSpPr>
        <p:spPr>
          <a:xfrm>
            <a:off x="5050960" y="170341"/>
            <a:ext cx="1638334"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I VALORI</a:t>
            </a:r>
          </a:p>
        </p:txBody>
      </p:sp>
      <p:grpSp>
        <p:nvGrpSpPr>
          <p:cNvPr id="13" name="Gruppo 12">
            <a:extLst>
              <a:ext uri="{FF2B5EF4-FFF2-40B4-BE49-F238E27FC236}">
                <a16:creationId xmlns:a16="http://schemas.microsoft.com/office/drawing/2014/main" xmlns="" id="{00EAF8C7-09DA-43DF-AB0F-07A5739609A8}"/>
              </a:ext>
            </a:extLst>
          </p:cNvPr>
          <p:cNvGrpSpPr/>
          <p:nvPr/>
        </p:nvGrpSpPr>
        <p:grpSpPr>
          <a:xfrm>
            <a:off x="1313260" y="2937425"/>
            <a:ext cx="10070914" cy="1237627"/>
            <a:chOff x="384658" y="3703541"/>
            <a:chExt cx="8515225" cy="1237627"/>
          </a:xfrm>
        </p:grpSpPr>
        <p:sp>
          <p:nvSpPr>
            <p:cNvPr id="14" name="AutoShape 114">
              <a:extLst>
                <a:ext uri="{FF2B5EF4-FFF2-40B4-BE49-F238E27FC236}">
                  <a16:creationId xmlns:a16="http://schemas.microsoft.com/office/drawing/2014/main" xmlns="" id="{7986978F-AA64-4E88-A94D-09676C910938}"/>
                </a:ext>
              </a:extLst>
            </p:cNvPr>
            <p:cNvSpPr>
              <a:spLocks/>
            </p:cNvSpPr>
            <p:nvPr/>
          </p:nvSpPr>
          <p:spPr bwMode="auto">
            <a:xfrm>
              <a:off x="384658" y="3926310"/>
              <a:ext cx="812491" cy="792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C3282E"/>
            </a:solidFill>
            <a:ln>
              <a:noFill/>
            </a:ln>
            <a:effectLst/>
            <a:extLst/>
          </p:spPr>
          <p:txBody>
            <a:bodyPr lIns="38100" tIns="38100" rIns="38100" bIns="38100" anchor="ctr"/>
            <a:lstStyle/>
            <a:p>
              <a:pPr defTabSz="342900">
                <a:defRPr/>
              </a:pPr>
              <a:endParaRPr lang="it-IT" sz="2000" kern="0" dirty="0">
                <a:solidFill>
                  <a:srgbClr val="44CEB9"/>
                </a:solidFill>
                <a:effectLst>
                  <a:outerShdw blurRad="38100" dist="38100" dir="2700000" algn="tl">
                    <a:srgbClr val="000000"/>
                  </a:outerShdw>
                </a:effectLst>
                <a:cs typeface="Gill Sans" charset="0"/>
                <a:sym typeface="Gill Sans" charset="0"/>
              </a:endParaRPr>
            </a:p>
          </p:txBody>
        </p:sp>
        <p:sp>
          <p:nvSpPr>
            <p:cNvPr id="15" name="Sottotitolo 2">
              <a:extLst>
                <a:ext uri="{FF2B5EF4-FFF2-40B4-BE49-F238E27FC236}">
                  <a16:creationId xmlns:a16="http://schemas.microsoft.com/office/drawing/2014/main" xmlns="" id="{D092501A-63D3-49DE-AA87-D951656003C3}"/>
                </a:ext>
              </a:extLst>
            </p:cNvPr>
            <p:cNvSpPr txBox="1">
              <a:spLocks/>
            </p:cNvSpPr>
            <p:nvPr/>
          </p:nvSpPr>
          <p:spPr>
            <a:xfrm>
              <a:off x="1699083" y="3703541"/>
              <a:ext cx="7200800" cy="12376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it-IT" sz="2000" b="1" dirty="0" err="1">
                  <a:solidFill>
                    <a:schemeClr val="bg1"/>
                  </a:solidFill>
                  <a:cs typeface="Arial"/>
                </a:rPr>
                <a:t>Mission</a:t>
              </a:r>
              <a:endParaRPr lang="it-IT" sz="2000" b="1" dirty="0">
                <a:solidFill>
                  <a:schemeClr val="bg1"/>
                </a:solidFill>
                <a:cs typeface="Arial"/>
              </a:endParaRPr>
            </a:p>
            <a:p>
              <a:pPr algn="l">
                <a:defRPr/>
              </a:pPr>
              <a:r>
                <a:rPr lang="it-IT" sz="2000" b="1" dirty="0">
                  <a:solidFill>
                    <a:schemeClr val="bg1"/>
                  </a:solidFill>
                  <a:cs typeface="Arial"/>
                </a:rPr>
                <a:t>Assistere i Clienti in tutte le circostanze della vita</a:t>
              </a:r>
              <a:r>
                <a:rPr lang="it-IT" sz="2000" dirty="0">
                  <a:solidFill>
                    <a:schemeClr val="bg1"/>
                  </a:solidFill>
                  <a:cs typeface="Arial"/>
                </a:rPr>
                <a:t>, nel quotidiano e nelle situazioni di emergenza, offrendo protezione e assistenza in </a:t>
              </a:r>
              <a:r>
                <a:rPr lang="it-IT" sz="2000" b="1" dirty="0">
                  <a:solidFill>
                    <a:schemeClr val="bg1"/>
                  </a:solidFill>
                  <a:cs typeface="Arial"/>
                </a:rPr>
                <a:t>Viaggio</a:t>
              </a:r>
              <a:r>
                <a:rPr lang="it-IT" sz="2000" dirty="0">
                  <a:solidFill>
                    <a:schemeClr val="bg1"/>
                  </a:solidFill>
                  <a:cs typeface="Arial"/>
                </a:rPr>
                <a:t>, in </a:t>
              </a:r>
              <a:r>
                <a:rPr lang="it-IT" sz="2000" b="1" dirty="0">
                  <a:solidFill>
                    <a:schemeClr val="bg1"/>
                  </a:solidFill>
                  <a:cs typeface="Arial"/>
                </a:rPr>
                <a:t>Mobilità</a:t>
              </a:r>
              <a:r>
                <a:rPr lang="it-IT" sz="2000" dirty="0">
                  <a:solidFill>
                    <a:schemeClr val="bg1"/>
                  </a:solidFill>
                  <a:cs typeface="Arial"/>
                </a:rPr>
                <a:t>, nella </a:t>
              </a:r>
              <a:r>
                <a:rPr lang="it-IT" sz="2000" b="1" dirty="0">
                  <a:solidFill>
                    <a:schemeClr val="bg1"/>
                  </a:solidFill>
                  <a:cs typeface="Arial"/>
                </a:rPr>
                <a:t>Salute</a:t>
              </a:r>
              <a:r>
                <a:rPr lang="it-IT" sz="2000" dirty="0">
                  <a:solidFill>
                    <a:schemeClr val="bg1"/>
                  </a:solidFill>
                  <a:cs typeface="Arial"/>
                </a:rPr>
                <a:t> e per la </a:t>
              </a:r>
              <a:r>
                <a:rPr lang="it-IT" sz="2000" b="1" dirty="0" err="1">
                  <a:solidFill>
                    <a:schemeClr val="bg1"/>
                  </a:solidFill>
                  <a:cs typeface="Arial"/>
                </a:rPr>
                <a:t>Casa&amp;Famiglia</a:t>
              </a:r>
              <a:r>
                <a:rPr lang="it-IT" sz="2000" dirty="0">
                  <a:solidFill>
                    <a:schemeClr val="bg1"/>
                  </a:solidFill>
                  <a:cs typeface="Arial"/>
                </a:rPr>
                <a:t>.</a:t>
              </a:r>
            </a:p>
          </p:txBody>
        </p:sp>
        <p:sp>
          <p:nvSpPr>
            <p:cNvPr id="16" name="Round Same Side Corner Rectangle 112">
              <a:extLst>
                <a:ext uri="{FF2B5EF4-FFF2-40B4-BE49-F238E27FC236}">
                  <a16:creationId xmlns:a16="http://schemas.microsoft.com/office/drawing/2014/main" xmlns="" id="{A88AC525-0287-42F2-BC1D-D680A805D790}"/>
                </a:ext>
              </a:extLst>
            </p:cNvPr>
            <p:cNvSpPr/>
            <p:nvPr/>
          </p:nvSpPr>
          <p:spPr>
            <a:xfrm rot="10800000" flipH="1">
              <a:off x="1451274" y="3865559"/>
              <a:ext cx="109697" cy="913591"/>
            </a:xfrm>
            <a:prstGeom prst="round2SameRect">
              <a:avLst>
                <a:gd name="adj1" fmla="val 50000"/>
                <a:gd name="adj2" fmla="val 50000"/>
              </a:avLst>
            </a:prstGeom>
            <a:solidFill>
              <a:srgbClr val="C3282E"/>
            </a:solidFill>
            <a:ln w="25400" cap="flat" cmpd="sng" algn="ctr">
              <a:noFill/>
              <a:prstDash val="solid"/>
            </a:ln>
            <a:effectLst/>
          </p:spPr>
          <p:txBody>
            <a:bodyPr lIns="219419" tIns="109710" rIns="219419" bIns="109710" rtlCol="0" anchor="ctr"/>
            <a:lstStyle/>
            <a:p>
              <a:pPr algn="ctr">
                <a:defRPr/>
              </a:pPr>
              <a:endParaRPr lang="it-IT" sz="2000" kern="0" dirty="0">
                <a:solidFill>
                  <a:srgbClr val="C8CDD2"/>
                </a:solidFill>
                <a:cs typeface="Arial"/>
              </a:endParaRPr>
            </a:p>
          </p:txBody>
        </p:sp>
      </p:grpSp>
      <p:grpSp>
        <p:nvGrpSpPr>
          <p:cNvPr id="17" name="Gruppo 16">
            <a:extLst>
              <a:ext uri="{FF2B5EF4-FFF2-40B4-BE49-F238E27FC236}">
                <a16:creationId xmlns:a16="http://schemas.microsoft.com/office/drawing/2014/main" xmlns="" id="{26D2F865-4EB6-409E-9898-F49D632AB4ED}"/>
              </a:ext>
            </a:extLst>
          </p:cNvPr>
          <p:cNvGrpSpPr/>
          <p:nvPr/>
        </p:nvGrpSpPr>
        <p:grpSpPr>
          <a:xfrm>
            <a:off x="1404857" y="4722226"/>
            <a:ext cx="9964130" cy="949595"/>
            <a:chOff x="467544" y="5287717"/>
            <a:chExt cx="8424936" cy="949595"/>
          </a:xfrm>
        </p:grpSpPr>
        <p:sp>
          <p:nvSpPr>
            <p:cNvPr id="18" name="Freeform 260">
              <a:extLst>
                <a:ext uri="{FF2B5EF4-FFF2-40B4-BE49-F238E27FC236}">
                  <a16:creationId xmlns:a16="http://schemas.microsoft.com/office/drawing/2014/main" xmlns="" id="{99BACD63-5FB4-4FB7-920D-9A953BB0D0D6}"/>
                </a:ext>
              </a:extLst>
            </p:cNvPr>
            <p:cNvSpPr>
              <a:spLocks noChangeArrowheads="1"/>
            </p:cNvSpPr>
            <p:nvPr/>
          </p:nvSpPr>
          <p:spPr bwMode="auto">
            <a:xfrm>
              <a:off x="467544" y="5341723"/>
              <a:ext cx="640707" cy="841583"/>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tx2"/>
            </a:solidFill>
            <a:ln>
              <a:noFill/>
            </a:ln>
            <a:effectLst/>
            <a:extLst/>
          </p:spPr>
          <p:txBody>
            <a:bodyPr wrap="none" anchor="ctr"/>
            <a:lstStyle/>
            <a:p>
              <a:pPr>
                <a:defRPr/>
              </a:pPr>
              <a:endParaRPr lang="it-IT" sz="2000" kern="0" dirty="0">
                <a:solidFill>
                  <a:prstClr val="black"/>
                </a:solidFill>
                <a:cs typeface="Arial"/>
              </a:endParaRPr>
            </a:p>
          </p:txBody>
        </p:sp>
        <p:sp>
          <p:nvSpPr>
            <p:cNvPr id="19" name="Sottotitolo 2">
              <a:extLst>
                <a:ext uri="{FF2B5EF4-FFF2-40B4-BE49-F238E27FC236}">
                  <a16:creationId xmlns:a16="http://schemas.microsoft.com/office/drawing/2014/main" xmlns="" id="{8818C8DF-8938-471A-B519-1ABE2F14AA70}"/>
                </a:ext>
              </a:extLst>
            </p:cNvPr>
            <p:cNvSpPr txBox="1">
              <a:spLocks/>
            </p:cNvSpPr>
            <p:nvPr/>
          </p:nvSpPr>
          <p:spPr>
            <a:xfrm>
              <a:off x="1691680" y="5287717"/>
              <a:ext cx="7200800" cy="9495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it-IT" sz="2000" b="1" dirty="0" err="1">
                  <a:solidFill>
                    <a:schemeClr val="bg1"/>
                  </a:solidFill>
                  <a:cs typeface="Arial"/>
                </a:rPr>
                <a:t>Ambition</a:t>
              </a:r>
              <a:endParaRPr lang="it-IT" sz="2000" b="1" dirty="0">
                <a:solidFill>
                  <a:schemeClr val="bg1"/>
                </a:solidFill>
                <a:cs typeface="Arial"/>
              </a:endParaRPr>
            </a:p>
            <a:p>
              <a:pPr algn="l">
                <a:defRPr/>
              </a:pPr>
              <a:r>
                <a:rPr lang="it-IT" sz="2000" b="1" dirty="0">
                  <a:solidFill>
                    <a:schemeClr val="bg1"/>
                  </a:solidFill>
                  <a:cs typeface="Arial"/>
                </a:rPr>
                <a:t>Diventare la realtà più innovativa nel campo dei Care Services</a:t>
              </a:r>
              <a:r>
                <a:rPr lang="it-IT" sz="2000" dirty="0">
                  <a:solidFill>
                    <a:schemeClr val="bg1"/>
                  </a:solidFill>
                  <a:cs typeface="Arial"/>
                </a:rPr>
                <a:t>, i servizi di assistenza alla persona, fedele alla filosofia </a:t>
              </a:r>
              <a:r>
                <a:rPr lang="it-IT" sz="2000" b="1" dirty="0">
                  <a:solidFill>
                    <a:schemeClr val="bg1"/>
                  </a:solidFill>
                  <a:cs typeface="Arial"/>
                </a:rPr>
                <a:t>«</a:t>
              </a:r>
              <a:r>
                <a:rPr lang="it-IT" sz="2000" b="1" dirty="0" err="1">
                  <a:solidFill>
                    <a:schemeClr val="bg1"/>
                  </a:solidFill>
                  <a:cs typeface="Arial"/>
                </a:rPr>
                <a:t>you</a:t>
              </a:r>
              <a:r>
                <a:rPr lang="it-IT" sz="2000" b="1" dirty="0">
                  <a:solidFill>
                    <a:schemeClr val="bg1"/>
                  </a:solidFill>
                  <a:cs typeface="Arial"/>
                </a:rPr>
                <a:t> live </a:t>
              </a:r>
              <a:r>
                <a:rPr lang="it-IT" sz="2000" b="1" dirty="0" err="1">
                  <a:solidFill>
                    <a:schemeClr val="bg1"/>
                  </a:solidFill>
                  <a:cs typeface="Arial"/>
                </a:rPr>
                <a:t>we</a:t>
              </a:r>
              <a:r>
                <a:rPr lang="it-IT" sz="2000" b="1" dirty="0">
                  <a:solidFill>
                    <a:schemeClr val="bg1"/>
                  </a:solidFill>
                  <a:cs typeface="Arial"/>
                </a:rPr>
                <a:t> care».</a:t>
              </a:r>
            </a:p>
          </p:txBody>
        </p:sp>
        <p:sp>
          <p:nvSpPr>
            <p:cNvPr id="20" name="Round Same Side Corner Rectangle 112">
              <a:extLst>
                <a:ext uri="{FF2B5EF4-FFF2-40B4-BE49-F238E27FC236}">
                  <a16:creationId xmlns:a16="http://schemas.microsoft.com/office/drawing/2014/main" xmlns="" id="{AC6B8B70-0B5F-46BD-8326-112342850A0E}"/>
                </a:ext>
              </a:extLst>
            </p:cNvPr>
            <p:cNvSpPr/>
            <p:nvPr/>
          </p:nvSpPr>
          <p:spPr>
            <a:xfrm rot="10800000" flipH="1">
              <a:off x="1443871" y="5305719"/>
              <a:ext cx="109697" cy="913591"/>
            </a:xfrm>
            <a:prstGeom prst="round2SameRect">
              <a:avLst>
                <a:gd name="adj1" fmla="val 50000"/>
                <a:gd name="adj2" fmla="val 50000"/>
              </a:avLst>
            </a:prstGeom>
            <a:solidFill>
              <a:schemeClr val="tx2"/>
            </a:solidFill>
            <a:ln w="25400" cap="flat" cmpd="sng" algn="ctr">
              <a:noFill/>
              <a:prstDash val="solid"/>
            </a:ln>
            <a:effectLst/>
          </p:spPr>
          <p:txBody>
            <a:bodyPr lIns="219419" tIns="109710" rIns="219419" bIns="109710" rtlCol="0" anchor="ctr"/>
            <a:lstStyle/>
            <a:p>
              <a:pPr algn="ctr">
                <a:defRPr/>
              </a:pPr>
              <a:endParaRPr lang="it-IT" sz="2000" kern="0" dirty="0">
                <a:solidFill>
                  <a:srgbClr val="C8CDD2"/>
                </a:solidFill>
                <a:cs typeface="Arial"/>
              </a:endParaRPr>
            </a:p>
          </p:txBody>
        </p:sp>
      </p:grpSp>
      <p:grpSp>
        <p:nvGrpSpPr>
          <p:cNvPr id="21" name="Gruppo 20">
            <a:extLst>
              <a:ext uri="{FF2B5EF4-FFF2-40B4-BE49-F238E27FC236}">
                <a16:creationId xmlns:a16="http://schemas.microsoft.com/office/drawing/2014/main" xmlns="" id="{047EAEDE-62B3-45B4-9689-BFF94A04F741}"/>
              </a:ext>
            </a:extLst>
          </p:cNvPr>
          <p:cNvGrpSpPr/>
          <p:nvPr/>
        </p:nvGrpSpPr>
        <p:grpSpPr>
          <a:xfrm>
            <a:off x="1358489" y="1335950"/>
            <a:ext cx="9997581" cy="998174"/>
            <a:chOff x="441179" y="1721828"/>
            <a:chExt cx="8453220" cy="998174"/>
          </a:xfrm>
        </p:grpSpPr>
        <p:sp>
          <p:nvSpPr>
            <p:cNvPr id="22" name="Sottotitolo 2">
              <a:extLst>
                <a:ext uri="{FF2B5EF4-FFF2-40B4-BE49-F238E27FC236}">
                  <a16:creationId xmlns:a16="http://schemas.microsoft.com/office/drawing/2014/main" xmlns="" id="{56E40709-9325-4041-865E-0E910EB97F56}"/>
                </a:ext>
              </a:extLst>
            </p:cNvPr>
            <p:cNvSpPr txBox="1">
              <a:spLocks/>
            </p:cNvSpPr>
            <p:nvPr/>
          </p:nvSpPr>
          <p:spPr>
            <a:xfrm>
              <a:off x="1693599" y="1721828"/>
              <a:ext cx="7200800" cy="9495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it-IT" sz="2000" b="1" dirty="0">
                  <a:solidFill>
                    <a:schemeClr val="bg1"/>
                  </a:solidFill>
                  <a:cs typeface="Arial"/>
                </a:rPr>
                <a:t>Vision</a:t>
              </a:r>
            </a:p>
            <a:p>
              <a:pPr algn="l">
                <a:defRPr/>
              </a:pPr>
              <a:r>
                <a:rPr lang="it-IT" sz="2000" dirty="0">
                  <a:solidFill>
                    <a:schemeClr val="bg1"/>
                  </a:solidFill>
                  <a:cs typeface="Arial"/>
                </a:rPr>
                <a:t>In un mondo globalizzato</a:t>
              </a:r>
              <a:r>
                <a:rPr lang="it-IT" sz="2000" b="1" dirty="0">
                  <a:solidFill>
                    <a:schemeClr val="bg1"/>
                  </a:solidFill>
                  <a:cs typeface="Arial"/>
                </a:rPr>
                <a:t>, migliorare la qualità della vita e il benessere delle persone </a:t>
              </a:r>
              <a:r>
                <a:rPr lang="it-IT" sz="2000" dirty="0">
                  <a:solidFill>
                    <a:schemeClr val="bg1"/>
                  </a:solidFill>
                  <a:cs typeface="Arial"/>
                </a:rPr>
                <a:t>significa avere accesso a servizi locali, umani e personalizzati.</a:t>
              </a:r>
            </a:p>
          </p:txBody>
        </p:sp>
        <p:sp>
          <p:nvSpPr>
            <p:cNvPr id="23" name="Round Same Side Corner Rectangle 112">
              <a:extLst>
                <a:ext uri="{FF2B5EF4-FFF2-40B4-BE49-F238E27FC236}">
                  <a16:creationId xmlns:a16="http://schemas.microsoft.com/office/drawing/2014/main" xmlns="" id="{287A5A9D-6E1A-418B-91FB-0EE72B97FD68}"/>
                </a:ext>
              </a:extLst>
            </p:cNvPr>
            <p:cNvSpPr/>
            <p:nvPr/>
          </p:nvSpPr>
          <p:spPr>
            <a:xfrm rot="10800000" flipH="1">
              <a:off x="1480346" y="1806411"/>
              <a:ext cx="109697" cy="913591"/>
            </a:xfrm>
            <a:prstGeom prst="round2SameRect">
              <a:avLst>
                <a:gd name="adj1" fmla="val 50000"/>
                <a:gd name="adj2" fmla="val 50000"/>
              </a:avLst>
            </a:prstGeom>
            <a:solidFill>
              <a:srgbClr val="D9620D">
                <a:lumMod val="60000"/>
                <a:lumOff val="40000"/>
              </a:srgbClr>
            </a:solidFill>
            <a:ln w="25400" cap="flat" cmpd="sng" algn="ctr">
              <a:noFill/>
              <a:prstDash val="solid"/>
            </a:ln>
            <a:effectLst/>
          </p:spPr>
          <p:txBody>
            <a:bodyPr lIns="219419" tIns="109710" rIns="219419" bIns="109710" rtlCol="0" anchor="ctr"/>
            <a:lstStyle/>
            <a:p>
              <a:pPr algn="ctr">
                <a:defRPr/>
              </a:pPr>
              <a:endParaRPr lang="it-IT" sz="2000" kern="0" dirty="0">
                <a:solidFill>
                  <a:srgbClr val="C8CDD2"/>
                </a:solidFill>
                <a:cs typeface="Arial"/>
              </a:endParaRPr>
            </a:p>
          </p:txBody>
        </p:sp>
        <p:sp>
          <p:nvSpPr>
            <p:cNvPr id="24" name="AutoShape 115">
              <a:extLst>
                <a:ext uri="{FF2B5EF4-FFF2-40B4-BE49-F238E27FC236}">
                  <a16:creationId xmlns:a16="http://schemas.microsoft.com/office/drawing/2014/main" xmlns="" id="{45ECE83D-B846-44D7-9A0F-6FB7DEC6ECAB}"/>
                </a:ext>
              </a:extLst>
            </p:cNvPr>
            <p:cNvSpPr>
              <a:spLocks/>
            </p:cNvSpPr>
            <p:nvPr/>
          </p:nvSpPr>
          <p:spPr bwMode="auto">
            <a:xfrm>
              <a:off x="441179" y="1877669"/>
              <a:ext cx="755947" cy="777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D9620D">
                <a:lumMod val="60000"/>
                <a:lumOff val="40000"/>
              </a:srgbClr>
            </a:solidFill>
            <a:ln>
              <a:noFill/>
            </a:ln>
            <a:effectLst/>
            <a:extLst/>
          </p:spPr>
          <p:txBody>
            <a:bodyPr lIns="38100" tIns="38100" rIns="38100" bIns="38100" anchor="ctr"/>
            <a:lstStyle/>
            <a:p>
              <a:pPr defTabSz="342763">
                <a:defRPr/>
              </a:pPr>
              <a:endParaRPr lang="it-IT" sz="2000" kern="0" dirty="0">
                <a:solidFill>
                  <a:srgbClr val="44CEB9"/>
                </a:solidFill>
                <a:effectLst>
                  <a:outerShdw blurRad="38100" dist="38100" dir="2700000" algn="tl">
                    <a:srgbClr val="000000"/>
                  </a:outerShdw>
                </a:effectLst>
                <a:cs typeface="Gill Sans" charset="0"/>
                <a:sym typeface="Gill Sans" charset="0"/>
              </a:endParaRPr>
            </a:p>
          </p:txBody>
        </p:sp>
      </p:grpSp>
      <p:pic>
        <p:nvPicPr>
          <p:cNvPr id="25" name="Immagine 24">
            <a:extLst>
              <a:ext uri="{FF2B5EF4-FFF2-40B4-BE49-F238E27FC236}">
                <a16:creationId xmlns:a16="http://schemas.microsoft.com/office/drawing/2014/main" xmlns="" id="{3F38FB0B-D6B4-430E-B909-184B473FB1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26" name="Immagine 25">
            <a:extLst>
              <a:ext uri="{FF2B5EF4-FFF2-40B4-BE49-F238E27FC236}">
                <a16:creationId xmlns:a16="http://schemas.microsoft.com/office/drawing/2014/main" xmlns="" id="{62D4D35B-5925-4E77-9933-557DA606797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xmlns="" val="27874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22482" y="-3196"/>
            <a:ext cx="12192000" cy="6858000"/>
          </a:xfrm>
          <a:prstGeom prst="rect">
            <a:avLst/>
          </a:prstGeom>
        </p:spPr>
      </p:pic>
      <p:grpSp>
        <p:nvGrpSpPr>
          <p:cNvPr id="5" name="Group 34">
            <a:extLst>
              <a:ext uri="{FF2B5EF4-FFF2-40B4-BE49-F238E27FC236}">
                <a16:creationId xmlns:a16="http://schemas.microsoft.com/office/drawing/2014/main" xmlns="" id="{F184E0DB-0ABC-4633-A483-2AA56840E69E}"/>
              </a:ext>
            </a:extLst>
          </p:cNvPr>
          <p:cNvGrpSpPr/>
          <p:nvPr/>
        </p:nvGrpSpPr>
        <p:grpSpPr>
          <a:xfrm>
            <a:off x="8218814" y="2672471"/>
            <a:ext cx="3270119" cy="2111333"/>
            <a:chOff x="782053" y="942459"/>
            <a:chExt cx="1765938" cy="2111333"/>
          </a:xfrm>
        </p:grpSpPr>
        <p:sp>
          <p:nvSpPr>
            <p:cNvPr id="6" name="TextBox 35">
              <a:extLst>
                <a:ext uri="{FF2B5EF4-FFF2-40B4-BE49-F238E27FC236}">
                  <a16:creationId xmlns:a16="http://schemas.microsoft.com/office/drawing/2014/main" xmlns="" id="{745EF2B2-E4F7-4F4B-A64E-67F7FEA8E1A0}"/>
                </a:ext>
              </a:extLst>
            </p:cNvPr>
            <p:cNvSpPr txBox="1"/>
            <p:nvPr/>
          </p:nvSpPr>
          <p:spPr>
            <a:xfrm>
              <a:off x="1268633" y="942459"/>
              <a:ext cx="442109" cy="400110"/>
            </a:xfrm>
            <a:prstGeom prst="rect">
              <a:avLst/>
            </a:prstGeom>
            <a:noFill/>
          </p:spPr>
          <p:txBody>
            <a:bodyPr wrap="none" rtlCol="0" anchor="ctr">
              <a:spAutoFit/>
            </a:bodyPr>
            <a:lstStyle/>
            <a:p>
              <a:pPr algn="ctr"/>
              <a:r>
                <a:rPr lang="en-US" sz="2000" b="1" dirty="0">
                  <a:solidFill>
                    <a:schemeClr val="accent1">
                      <a:lumMod val="75000"/>
                    </a:schemeClr>
                  </a:solidFill>
                  <a:cs typeface="Aharoni" panose="02010803020104030203" pitchFamily="2" charset="-79"/>
                </a:rPr>
                <a:t>Travel</a:t>
              </a:r>
            </a:p>
          </p:txBody>
        </p:sp>
        <p:sp>
          <p:nvSpPr>
            <p:cNvPr id="7" name="TextBox 36">
              <a:extLst>
                <a:ext uri="{FF2B5EF4-FFF2-40B4-BE49-F238E27FC236}">
                  <a16:creationId xmlns:a16="http://schemas.microsoft.com/office/drawing/2014/main" xmlns="" id="{B0DDB947-DAEE-4FB8-A628-47E59BD40190}"/>
                </a:ext>
              </a:extLst>
            </p:cNvPr>
            <p:cNvSpPr txBox="1"/>
            <p:nvPr/>
          </p:nvSpPr>
          <p:spPr>
            <a:xfrm>
              <a:off x="782053" y="1359802"/>
              <a:ext cx="1765938" cy="1693990"/>
            </a:xfrm>
            <a:prstGeom prst="rect">
              <a:avLst/>
            </a:prstGeom>
            <a:noFill/>
          </p:spPr>
          <p:txBody>
            <a:bodyPr wrap="square" rtlCol="0" anchor="ctr">
              <a:spAutoFit/>
            </a:bodyPr>
            <a:lstStyle/>
            <a:p>
              <a:pPr>
                <a:lnSpc>
                  <a:spcPct val="120000"/>
                </a:lnSpc>
              </a:pPr>
              <a:r>
                <a:rPr lang="it-IT" sz="1200" b="1" dirty="0">
                  <a:solidFill>
                    <a:schemeClr val="bg1"/>
                  </a:solidFill>
                </a:rPr>
                <a:t>Soluzioni su misura per ogni tipo di viaggio che sia per svago o per lavoro, in famiglia  o con un gruppo di amici. Viaggi in tutto il Mondo con  a fianco h. 24 la Centrale Operativa </a:t>
              </a:r>
            </a:p>
            <a:p>
              <a:pPr fontAlgn="base">
                <a:lnSpc>
                  <a:spcPct val="110000"/>
                </a:lnSpc>
                <a:spcBef>
                  <a:spcPct val="0"/>
                </a:spcBef>
                <a:spcAft>
                  <a:spcPct val="0"/>
                </a:spcAft>
              </a:pPr>
              <a:endParaRPr lang="it-IT" sz="1400" dirty="0">
                <a:solidFill>
                  <a:schemeClr val="bg1">
                    <a:lumMod val="50000"/>
                  </a:schemeClr>
                </a:solidFill>
                <a:ea typeface="ＭＳ Ｐゴシック" pitchFamily="34" charset="-128"/>
              </a:endParaRPr>
            </a:p>
            <a:p>
              <a:pPr fontAlgn="base">
                <a:lnSpc>
                  <a:spcPct val="110000"/>
                </a:lnSpc>
                <a:spcBef>
                  <a:spcPct val="0"/>
                </a:spcBef>
                <a:spcAft>
                  <a:spcPct val="0"/>
                </a:spcAft>
              </a:pPr>
              <a:endParaRPr lang="it-IT" sz="1400" dirty="0">
                <a:solidFill>
                  <a:schemeClr val="bg1">
                    <a:lumMod val="50000"/>
                  </a:schemeClr>
                </a:solidFill>
                <a:ea typeface="ＭＳ Ｐゴシック" pitchFamily="34" charset="-128"/>
              </a:endParaRPr>
            </a:p>
            <a:p>
              <a:pPr algn="just">
                <a:lnSpc>
                  <a:spcPct val="120000"/>
                </a:lnSpc>
              </a:pPr>
              <a:r>
                <a:rPr lang="it-IT" sz="1400" b="1" dirty="0">
                  <a:solidFill>
                    <a:schemeClr val="bg1">
                      <a:lumMod val="50000"/>
                    </a:schemeClr>
                  </a:solidFill>
                  <a:cs typeface="Open Sans Light"/>
                </a:rPr>
                <a:t>.</a:t>
              </a:r>
              <a:endParaRPr lang="it-IT" sz="1400" dirty="0">
                <a:solidFill>
                  <a:schemeClr val="bg1">
                    <a:lumMod val="50000"/>
                  </a:schemeClr>
                </a:solidFill>
                <a:cs typeface="Open Sans Light"/>
              </a:endParaRPr>
            </a:p>
          </p:txBody>
        </p:sp>
      </p:grpSp>
      <p:sp>
        <p:nvSpPr>
          <p:cNvPr id="8" name="TextBox 38">
            <a:extLst>
              <a:ext uri="{FF2B5EF4-FFF2-40B4-BE49-F238E27FC236}">
                <a16:creationId xmlns:a16="http://schemas.microsoft.com/office/drawing/2014/main" xmlns="" id="{322F794A-378B-471B-BECA-8D7BA94077AC}"/>
              </a:ext>
            </a:extLst>
          </p:cNvPr>
          <p:cNvSpPr txBox="1"/>
          <p:nvPr/>
        </p:nvSpPr>
        <p:spPr>
          <a:xfrm>
            <a:off x="1040805" y="3489662"/>
            <a:ext cx="2010487" cy="400110"/>
          </a:xfrm>
          <a:prstGeom prst="rect">
            <a:avLst/>
          </a:prstGeom>
          <a:noFill/>
        </p:spPr>
        <p:txBody>
          <a:bodyPr wrap="none" rtlCol="0" anchor="ctr">
            <a:spAutoFit/>
          </a:bodyPr>
          <a:lstStyle/>
          <a:p>
            <a:pPr algn="ctr"/>
            <a:r>
              <a:rPr lang="en-US" sz="2000" b="1" dirty="0">
                <a:solidFill>
                  <a:srgbClr val="FFC000"/>
                </a:solidFill>
                <a:latin typeface="Aharoni" panose="02010803020104030203" pitchFamily="2" charset="-79"/>
                <a:cs typeface="Aharoni" panose="02010803020104030203" pitchFamily="2" charset="-79"/>
              </a:rPr>
              <a:t>Home &amp; Family</a:t>
            </a:r>
          </a:p>
        </p:txBody>
      </p:sp>
      <p:sp>
        <p:nvSpPr>
          <p:cNvPr id="9" name="Freeform 17">
            <a:extLst>
              <a:ext uri="{FF2B5EF4-FFF2-40B4-BE49-F238E27FC236}">
                <a16:creationId xmlns:a16="http://schemas.microsoft.com/office/drawing/2014/main" xmlns="" id="{50226E89-DC8B-4EF1-B7FE-58017B9E9936}"/>
              </a:ext>
            </a:extLst>
          </p:cNvPr>
          <p:cNvSpPr>
            <a:spLocks/>
          </p:cNvSpPr>
          <p:nvPr/>
        </p:nvSpPr>
        <p:spPr bwMode="auto">
          <a:xfrm flipH="1">
            <a:off x="5967114" y="6348461"/>
            <a:ext cx="1126530" cy="502642"/>
          </a:xfrm>
          <a:custGeom>
            <a:avLst/>
            <a:gdLst>
              <a:gd name="T0" fmla="*/ 611 w 668"/>
              <a:gd name="T1" fmla="*/ 0 h 295"/>
              <a:gd name="T2" fmla="*/ 0 w 668"/>
              <a:gd name="T3" fmla="*/ 295 h 295"/>
              <a:gd name="T4" fmla="*/ 344 w 668"/>
              <a:gd name="T5" fmla="*/ 295 h 295"/>
              <a:gd name="T6" fmla="*/ 668 w 668"/>
              <a:gd name="T7" fmla="*/ 0 h 295"/>
              <a:gd name="T8" fmla="*/ 611 w 668"/>
              <a:gd name="T9" fmla="*/ 0 h 295"/>
            </a:gdLst>
            <a:ahLst/>
            <a:cxnLst>
              <a:cxn ang="0">
                <a:pos x="T0" y="T1"/>
              </a:cxn>
              <a:cxn ang="0">
                <a:pos x="T2" y="T3"/>
              </a:cxn>
              <a:cxn ang="0">
                <a:pos x="T4" y="T5"/>
              </a:cxn>
              <a:cxn ang="0">
                <a:pos x="T6" y="T7"/>
              </a:cxn>
              <a:cxn ang="0">
                <a:pos x="T8" y="T9"/>
              </a:cxn>
            </a:cxnLst>
            <a:rect l="0" t="0" r="r" b="b"/>
            <a:pathLst>
              <a:path w="668" h="295">
                <a:moveTo>
                  <a:pt x="611" y="0"/>
                </a:moveTo>
                <a:lnTo>
                  <a:pt x="0" y="295"/>
                </a:lnTo>
                <a:lnTo>
                  <a:pt x="344" y="295"/>
                </a:lnTo>
                <a:lnTo>
                  <a:pt x="668" y="0"/>
                </a:lnTo>
                <a:lnTo>
                  <a:pt x="611" y="0"/>
                </a:lnTo>
                <a:close/>
              </a:path>
            </a:pathLst>
          </a:custGeom>
          <a:solidFill>
            <a:srgbClr val="5B9BD5">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0" name="Freeform 10">
            <a:extLst>
              <a:ext uri="{FF2B5EF4-FFF2-40B4-BE49-F238E27FC236}">
                <a16:creationId xmlns:a16="http://schemas.microsoft.com/office/drawing/2014/main" xmlns="" id="{11FDFB58-DFA8-4245-9454-F3E4BA40F855}"/>
              </a:ext>
            </a:extLst>
          </p:cNvPr>
          <p:cNvSpPr>
            <a:spLocks/>
          </p:cNvSpPr>
          <p:nvPr/>
        </p:nvSpPr>
        <p:spPr bwMode="auto">
          <a:xfrm flipH="1">
            <a:off x="5569663" y="6348567"/>
            <a:ext cx="598679" cy="512762"/>
          </a:xfrm>
          <a:custGeom>
            <a:avLst/>
            <a:gdLst>
              <a:gd name="T0" fmla="*/ 145 w 340"/>
              <a:gd name="T1" fmla="*/ 0 h 289"/>
              <a:gd name="T2" fmla="*/ 0 w 340"/>
              <a:gd name="T3" fmla="*/ 289 h 289"/>
              <a:gd name="T4" fmla="*/ 340 w 340"/>
              <a:gd name="T5" fmla="*/ 289 h 289"/>
              <a:gd name="T6" fmla="*/ 201 w 340"/>
              <a:gd name="T7" fmla="*/ 0 h 289"/>
              <a:gd name="T8" fmla="*/ 145 w 340"/>
              <a:gd name="T9" fmla="*/ 0 h 289"/>
            </a:gdLst>
            <a:ahLst/>
            <a:cxnLst>
              <a:cxn ang="0">
                <a:pos x="T0" y="T1"/>
              </a:cxn>
              <a:cxn ang="0">
                <a:pos x="T2" y="T3"/>
              </a:cxn>
              <a:cxn ang="0">
                <a:pos x="T4" y="T5"/>
              </a:cxn>
              <a:cxn ang="0">
                <a:pos x="T6" y="T7"/>
              </a:cxn>
              <a:cxn ang="0">
                <a:pos x="T8" y="T9"/>
              </a:cxn>
            </a:cxnLst>
            <a:rect l="0" t="0" r="r" b="b"/>
            <a:pathLst>
              <a:path w="340" h="289">
                <a:moveTo>
                  <a:pt x="145" y="0"/>
                </a:moveTo>
                <a:lnTo>
                  <a:pt x="0" y="289"/>
                </a:lnTo>
                <a:lnTo>
                  <a:pt x="340" y="289"/>
                </a:lnTo>
                <a:lnTo>
                  <a:pt x="201" y="0"/>
                </a:lnTo>
                <a:lnTo>
                  <a:pt x="145" y="0"/>
                </a:lnTo>
                <a:close/>
              </a:path>
            </a:pathLst>
          </a:custGeom>
          <a:solidFill>
            <a:srgbClr val="ED7D31">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1" name="Freeform 21">
            <a:extLst>
              <a:ext uri="{FF2B5EF4-FFF2-40B4-BE49-F238E27FC236}">
                <a16:creationId xmlns:a16="http://schemas.microsoft.com/office/drawing/2014/main" xmlns="" id="{317A8132-585B-4DE6-809A-93A8CB21A0BC}"/>
              </a:ext>
            </a:extLst>
          </p:cNvPr>
          <p:cNvSpPr>
            <a:spLocks/>
          </p:cNvSpPr>
          <p:nvPr/>
        </p:nvSpPr>
        <p:spPr bwMode="auto">
          <a:xfrm flipH="1">
            <a:off x="4605913" y="6358793"/>
            <a:ext cx="1126530" cy="502642"/>
          </a:xfrm>
          <a:custGeom>
            <a:avLst/>
            <a:gdLst>
              <a:gd name="T0" fmla="*/ 0 w 668"/>
              <a:gd name="T1" fmla="*/ 0 h 298"/>
              <a:gd name="T2" fmla="*/ 328 w 668"/>
              <a:gd name="T3" fmla="*/ 298 h 298"/>
              <a:gd name="T4" fmla="*/ 668 w 668"/>
              <a:gd name="T5" fmla="*/ 298 h 298"/>
              <a:gd name="T6" fmla="*/ 55 w 668"/>
              <a:gd name="T7" fmla="*/ 0 h 298"/>
              <a:gd name="T8" fmla="*/ 0 w 668"/>
              <a:gd name="T9" fmla="*/ 0 h 298"/>
            </a:gdLst>
            <a:ahLst/>
            <a:cxnLst>
              <a:cxn ang="0">
                <a:pos x="T0" y="T1"/>
              </a:cxn>
              <a:cxn ang="0">
                <a:pos x="T2" y="T3"/>
              </a:cxn>
              <a:cxn ang="0">
                <a:pos x="T4" y="T5"/>
              </a:cxn>
              <a:cxn ang="0">
                <a:pos x="T6" y="T7"/>
              </a:cxn>
              <a:cxn ang="0">
                <a:pos x="T8" y="T9"/>
              </a:cxn>
            </a:cxnLst>
            <a:rect l="0" t="0" r="r" b="b"/>
            <a:pathLst>
              <a:path w="668" h="298">
                <a:moveTo>
                  <a:pt x="0" y="0"/>
                </a:moveTo>
                <a:lnTo>
                  <a:pt x="328" y="298"/>
                </a:lnTo>
                <a:lnTo>
                  <a:pt x="668" y="298"/>
                </a:lnTo>
                <a:lnTo>
                  <a:pt x="55" y="0"/>
                </a:lnTo>
                <a:lnTo>
                  <a:pt x="0" y="0"/>
                </a:lnTo>
                <a:close/>
              </a:path>
            </a:pathLst>
          </a:custGeom>
          <a:solidFill>
            <a:srgbClr val="70AD47">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2" name="Freeform 23">
            <a:extLst>
              <a:ext uri="{FF2B5EF4-FFF2-40B4-BE49-F238E27FC236}">
                <a16:creationId xmlns:a16="http://schemas.microsoft.com/office/drawing/2014/main" xmlns="" id="{02C712E1-FD5F-4163-A14A-2C16C2A91436}"/>
              </a:ext>
            </a:extLst>
          </p:cNvPr>
          <p:cNvSpPr>
            <a:spLocks/>
          </p:cNvSpPr>
          <p:nvPr/>
        </p:nvSpPr>
        <p:spPr bwMode="auto">
          <a:xfrm flipH="1">
            <a:off x="3632848" y="6352046"/>
            <a:ext cx="1936012" cy="512762"/>
          </a:xfrm>
          <a:custGeom>
            <a:avLst/>
            <a:gdLst>
              <a:gd name="T0" fmla="*/ 0 w 1148"/>
              <a:gd name="T1" fmla="*/ 0 h 304"/>
              <a:gd name="T2" fmla="*/ 804 w 1148"/>
              <a:gd name="T3" fmla="*/ 304 h 304"/>
              <a:gd name="T4" fmla="*/ 1148 w 1148"/>
              <a:gd name="T5" fmla="*/ 304 h 304"/>
              <a:gd name="T6" fmla="*/ 55 w 1148"/>
              <a:gd name="T7" fmla="*/ 0 h 304"/>
              <a:gd name="T8" fmla="*/ 0 w 1148"/>
              <a:gd name="T9" fmla="*/ 0 h 304"/>
            </a:gdLst>
            <a:ahLst/>
            <a:cxnLst>
              <a:cxn ang="0">
                <a:pos x="T0" y="T1"/>
              </a:cxn>
              <a:cxn ang="0">
                <a:pos x="T2" y="T3"/>
              </a:cxn>
              <a:cxn ang="0">
                <a:pos x="T4" y="T5"/>
              </a:cxn>
              <a:cxn ang="0">
                <a:pos x="T6" y="T7"/>
              </a:cxn>
              <a:cxn ang="0">
                <a:pos x="T8" y="T9"/>
              </a:cxn>
            </a:cxnLst>
            <a:rect l="0" t="0" r="r" b="b"/>
            <a:pathLst>
              <a:path w="1148" h="304">
                <a:moveTo>
                  <a:pt x="0" y="0"/>
                </a:moveTo>
                <a:lnTo>
                  <a:pt x="804" y="304"/>
                </a:lnTo>
                <a:lnTo>
                  <a:pt x="1148" y="304"/>
                </a:lnTo>
                <a:lnTo>
                  <a:pt x="55" y="0"/>
                </a:lnTo>
                <a:lnTo>
                  <a:pt x="0" y="0"/>
                </a:lnTo>
                <a:close/>
              </a:path>
            </a:pathLst>
          </a:custGeom>
          <a:solidFill>
            <a:srgbClr val="C2780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3" name="Freeform 5">
            <a:extLst>
              <a:ext uri="{FF2B5EF4-FFF2-40B4-BE49-F238E27FC236}">
                <a16:creationId xmlns:a16="http://schemas.microsoft.com/office/drawing/2014/main" xmlns="" id="{CA69843A-6B87-486E-B211-43A7F5A7EE3B}"/>
              </a:ext>
            </a:extLst>
          </p:cNvPr>
          <p:cNvSpPr>
            <a:spLocks noEditPoints="1"/>
          </p:cNvSpPr>
          <p:nvPr/>
        </p:nvSpPr>
        <p:spPr bwMode="auto">
          <a:xfrm flipH="1">
            <a:off x="5818449" y="1148897"/>
            <a:ext cx="2166790" cy="5235920"/>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4" name="Freeform 7">
            <a:extLst>
              <a:ext uri="{FF2B5EF4-FFF2-40B4-BE49-F238E27FC236}">
                <a16:creationId xmlns:a16="http://schemas.microsoft.com/office/drawing/2014/main" xmlns="" id="{BC81345D-34CD-4039-BCC1-BA4BA33AC933}"/>
              </a:ext>
            </a:extLst>
          </p:cNvPr>
          <p:cNvSpPr>
            <a:spLocks noEditPoints="1"/>
          </p:cNvSpPr>
          <p:nvPr/>
        </p:nvSpPr>
        <p:spPr bwMode="auto">
          <a:xfrm flipH="1">
            <a:off x="5998897" y="2899381"/>
            <a:ext cx="2032643" cy="3466313"/>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rgbClr val="5B9B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5" name="Freeform 11">
            <a:extLst>
              <a:ext uri="{FF2B5EF4-FFF2-40B4-BE49-F238E27FC236}">
                <a16:creationId xmlns:a16="http://schemas.microsoft.com/office/drawing/2014/main" xmlns="" id="{A3985198-16DE-4DE1-AE84-67EDFA3C7EA7}"/>
              </a:ext>
            </a:extLst>
          </p:cNvPr>
          <p:cNvSpPr>
            <a:spLocks noEditPoints="1"/>
          </p:cNvSpPr>
          <p:nvPr/>
        </p:nvSpPr>
        <p:spPr bwMode="auto">
          <a:xfrm flipH="1">
            <a:off x="3992056" y="2179337"/>
            <a:ext cx="1753879" cy="4179458"/>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rgbClr val="70AD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6" name="Freeform 13">
            <a:extLst>
              <a:ext uri="{FF2B5EF4-FFF2-40B4-BE49-F238E27FC236}">
                <a16:creationId xmlns:a16="http://schemas.microsoft.com/office/drawing/2014/main" xmlns="" id="{966E2D59-58C5-4DF9-9F15-13F78E618FF3}"/>
              </a:ext>
            </a:extLst>
          </p:cNvPr>
          <p:cNvSpPr>
            <a:spLocks noEditPoints="1"/>
          </p:cNvSpPr>
          <p:nvPr/>
        </p:nvSpPr>
        <p:spPr bwMode="auto">
          <a:xfrm flipH="1">
            <a:off x="4003862" y="4191362"/>
            <a:ext cx="1564999" cy="2160685"/>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17" name="Teardrop 46">
            <a:extLst>
              <a:ext uri="{FF2B5EF4-FFF2-40B4-BE49-F238E27FC236}">
                <a16:creationId xmlns:a16="http://schemas.microsoft.com/office/drawing/2014/main" xmlns="" id="{EB19BE28-1B71-45B8-A759-FF2BF0C1CECD}"/>
              </a:ext>
            </a:extLst>
          </p:cNvPr>
          <p:cNvSpPr/>
          <p:nvPr/>
        </p:nvSpPr>
        <p:spPr bwMode="auto">
          <a:xfrm rot="8100000">
            <a:off x="3945486" y="2114760"/>
            <a:ext cx="702777" cy="702962"/>
          </a:xfrm>
          <a:prstGeom prst="teardrop">
            <a:avLst/>
          </a:prstGeom>
          <a:solidFill>
            <a:srgbClr val="548235"/>
          </a:solidFill>
          <a:ln w="12700" cap="flat" cmpd="sng" algn="ctr">
            <a:noFill/>
            <a:prstDash val="solid"/>
            <a:miter lim="800000"/>
          </a:ln>
          <a:effectLst/>
        </p:spPr>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18" name="Oval 47">
            <a:extLst>
              <a:ext uri="{FF2B5EF4-FFF2-40B4-BE49-F238E27FC236}">
                <a16:creationId xmlns:a16="http://schemas.microsoft.com/office/drawing/2014/main" xmlns="" id="{89E45439-CDF4-4DAA-B90B-DBBA386AF7BC}"/>
              </a:ext>
            </a:extLst>
          </p:cNvPr>
          <p:cNvSpPr/>
          <p:nvPr/>
        </p:nvSpPr>
        <p:spPr>
          <a:xfrm>
            <a:off x="4037115" y="2195469"/>
            <a:ext cx="541544" cy="541544"/>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sz="2400" kern="0" dirty="0">
              <a:solidFill>
                <a:srgbClr val="548235"/>
              </a:solidFill>
              <a:latin typeface="FontAwesome" pitchFamily="2" charset="0"/>
            </a:endParaRPr>
          </a:p>
        </p:txBody>
      </p:sp>
      <p:sp>
        <p:nvSpPr>
          <p:cNvPr id="19" name="Teardrop 42">
            <a:extLst>
              <a:ext uri="{FF2B5EF4-FFF2-40B4-BE49-F238E27FC236}">
                <a16:creationId xmlns:a16="http://schemas.microsoft.com/office/drawing/2014/main" xmlns="" id="{E15B1057-0399-4DBA-A128-3A516D8D290F}"/>
              </a:ext>
            </a:extLst>
          </p:cNvPr>
          <p:cNvSpPr/>
          <p:nvPr/>
        </p:nvSpPr>
        <p:spPr bwMode="auto">
          <a:xfrm rot="8100000">
            <a:off x="3926787" y="4119167"/>
            <a:ext cx="702777" cy="702962"/>
          </a:xfrm>
          <a:prstGeom prst="teardrop">
            <a:avLst/>
          </a:prstGeom>
          <a:solidFill>
            <a:srgbClr val="CC9900"/>
          </a:solidFill>
          <a:ln w="12700" cap="flat" cmpd="sng" algn="ctr">
            <a:noFill/>
            <a:prstDash val="solid"/>
            <a:miter lim="800000"/>
          </a:ln>
          <a:effectLst/>
        </p:spPr>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20" name="Oval 43">
            <a:extLst>
              <a:ext uri="{FF2B5EF4-FFF2-40B4-BE49-F238E27FC236}">
                <a16:creationId xmlns:a16="http://schemas.microsoft.com/office/drawing/2014/main" xmlns="" id="{534BC19E-4D46-433B-BF00-28F7FCCE9E22}"/>
              </a:ext>
            </a:extLst>
          </p:cNvPr>
          <p:cNvSpPr/>
          <p:nvPr/>
        </p:nvSpPr>
        <p:spPr>
          <a:xfrm>
            <a:off x="4007402" y="4199876"/>
            <a:ext cx="541544" cy="541544"/>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sz="2400" kern="0" dirty="0">
              <a:solidFill>
                <a:srgbClr val="1F4E79"/>
              </a:solidFill>
              <a:latin typeface="FontAwesome" pitchFamily="2" charset="0"/>
            </a:endParaRPr>
          </a:p>
        </p:txBody>
      </p:sp>
      <p:sp>
        <p:nvSpPr>
          <p:cNvPr id="21" name="Teardrop 52">
            <a:extLst>
              <a:ext uri="{FF2B5EF4-FFF2-40B4-BE49-F238E27FC236}">
                <a16:creationId xmlns:a16="http://schemas.microsoft.com/office/drawing/2014/main" xmlns="" id="{C36DCC4B-7863-4AA2-B421-0C79C2F607C0}"/>
              </a:ext>
            </a:extLst>
          </p:cNvPr>
          <p:cNvSpPr/>
          <p:nvPr/>
        </p:nvSpPr>
        <p:spPr bwMode="auto">
          <a:xfrm rot="8100000">
            <a:off x="7316817" y="2798908"/>
            <a:ext cx="808830" cy="809043"/>
          </a:xfrm>
          <a:prstGeom prst="teardrop">
            <a:avLst/>
          </a:prstGeom>
          <a:solidFill>
            <a:srgbClr val="2E75B6"/>
          </a:solidFill>
          <a:ln w="12700" cap="flat" cmpd="sng" algn="ctr">
            <a:noFill/>
            <a:prstDash val="solid"/>
            <a:miter lim="800000"/>
          </a:ln>
          <a:effectLst/>
        </p:spPr>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22" name="Oval 53">
            <a:extLst>
              <a:ext uri="{FF2B5EF4-FFF2-40B4-BE49-F238E27FC236}">
                <a16:creationId xmlns:a16="http://schemas.microsoft.com/office/drawing/2014/main" xmlns="" id="{9FC3BB50-4012-4D25-8789-C1E5DB2DC626}"/>
              </a:ext>
            </a:extLst>
          </p:cNvPr>
          <p:cNvSpPr/>
          <p:nvPr/>
        </p:nvSpPr>
        <p:spPr>
          <a:xfrm>
            <a:off x="7406030" y="2886588"/>
            <a:ext cx="634327" cy="634327"/>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sz="2400" kern="0" dirty="0">
              <a:solidFill>
                <a:srgbClr val="2E75B6"/>
              </a:solidFill>
              <a:latin typeface="FontAwesome" pitchFamily="2" charset="0"/>
            </a:endParaRPr>
          </a:p>
        </p:txBody>
      </p:sp>
      <p:sp>
        <p:nvSpPr>
          <p:cNvPr id="23" name="Teardrop 55">
            <a:extLst>
              <a:ext uri="{FF2B5EF4-FFF2-40B4-BE49-F238E27FC236}">
                <a16:creationId xmlns:a16="http://schemas.microsoft.com/office/drawing/2014/main" xmlns="" id="{A0B3D89F-8FD7-41B4-991B-A7C31955D045}"/>
              </a:ext>
            </a:extLst>
          </p:cNvPr>
          <p:cNvSpPr/>
          <p:nvPr/>
        </p:nvSpPr>
        <p:spPr bwMode="auto">
          <a:xfrm rot="8100000">
            <a:off x="7345576" y="1102058"/>
            <a:ext cx="739455" cy="739649"/>
          </a:xfrm>
          <a:prstGeom prst="teardrop">
            <a:avLst/>
          </a:prstGeom>
          <a:solidFill>
            <a:srgbClr val="C55A11"/>
          </a:solidFill>
          <a:ln w="12700" cap="flat" cmpd="sng" algn="ctr">
            <a:noFill/>
            <a:prstDash val="solid"/>
            <a:miter lim="800000"/>
          </a:ln>
          <a:effectLst/>
        </p:spPr>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24" name="Oval 56">
            <a:extLst>
              <a:ext uri="{FF2B5EF4-FFF2-40B4-BE49-F238E27FC236}">
                <a16:creationId xmlns:a16="http://schemas.microsoft.com/office/drawing/2014/main" xmlns="" id="{6B76CC9E-AB6D-4E65-A217-3B959C752F27}"/>
              </a:ext>
            </a:extLst>
          </p:cNvPr>
          <p:cNvSpPr/>
          <p:nvPr/>
        </p:nvSpPr>
        <p:spPr>
          <a:xfrm>
            <a:off x="7397768" y="1165479"/>
            <a:ext cx="612500" cy="6125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sz="2400" kern="0" dirty="0">
              <a:solidFill>
                <a:srgbClr val="C55A11"/>
              </a:solidFill>
              <a:latin typeface="FontAwesome" pitchFamily="2" charset="0"/>
            </a:endParaRPr>
          </a:p>
        </p:txBody>
      </p:sp>
      <p:pic>
        <p:nvPicPr>
          <p:cNvPr id="25" name="Picture 5">
            <a:extLst>
              <a:ext uri="{FF2B5EF4-FFF2-40B4-BE49-F238E27FC236}">
                <a16:creationId xmlns:a16="http://schemas.microsoft.com/office/drawing/2014/main" xmlns="" id="{A9EE6BD6-66CA-484C-A909-5A84AE446C2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1938" y="3021905"/>
            <a:ext cx="424552" cy="424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10">
            <a:extLst>
              <a:ext uri="{FF2B5EF4-FFF2-40B4-BE49-F238E27FC236}">
                <a16:creationId xmlns:a16="http://schemas.microsoft.com/office/drawing/2014/main" xmlns="" id="{F992CAFF-2717-4F8D-A65E-B9C6BCB6E71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5648" y="2258028"/>
            <a:ext cx="362453" cy="362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32">
            <a:extLst>
              <a:ext uri="{FF2B5EF4-FFF2-40B4-BE49-F238E27FC236}">
                <a16:creationId xmlns:a16="http://schemas.microsoft.com/office/drawing/2014/main" xmlns="" id="{D756257E-3BA7-46B3-B0F3-07C5DA2C0B8B}"/>
              </a:ext>
            </a:extLst>
          </p:cNvPr>
          <p:cNvSpPr txBox="1"/>
          <p:nvPr/>
        </p:nvSpPr>
        <p:spPr>
          <a:xfrm>
            <a:off x="9134584" y="295407"/>
            <a:ext cx="763351" cy="400110"/>
          </a:xfrm>
          <a:prstGeom prst="rect">
            <a:avLst/>
          </a:prstGeom>
          <a:noFill/>
        </p:spPr>
        <p:txBody>
          <a:bodyPr wrap="none" rtlCol="0" anchor="ctr">
            <a:spAutoFit/>
          </a:bodyPr>
          <a:lstStyle/>
          <a:p>
            <a:pPr algn="ctr"/>
            <a:r>
              <a:rPr lang="en-US" sz="2000" b="1" dirty="0">
                <a:solidFill>
                  <a:srgbClr val="D68F4E"/>
                </a:solidFill>
                <a:latin typeface="Aharoni" panose="02010803020104030203" pitchFamily="2" charset="-79"/>
                <a:cs typeface="Aharoni" panose="02010803020104030203" pitchFamily="2" charset="-79"/>
              </a:rPr>
              <a:t>Auto</a:t>
            </a:r>
          </a:p>
        </p:txBody>
      </p:sp>
      <p:sp>
        <p:nvSpPr>
          <p:cNvPr id="28" name="Rettangolo 27">
            <a:extLst>
              <a:ext uri="{FF2B5EF4-FFF2-40B4-BE49-F238E27FC236}">
                <a16:creationId xmlns:a16="http://schemas.microsoft.com/office/drawing/2014/main" xmlns="" id="{2BBB03A7-3C7C-4A9A-830B-F73EEE8E0BFC}"/>
              </a:ext>
            </a:extLst>
          </p:cNvPr>
          <p:cNvSpPr/>
          <p:nvPr/>
        </p:nvSpPr>
        <p:spPr>
          <a:xfrm>
            <a:off x="8202144" y="730955"/>
            <a:ext cx="3158467" cy="1852815"/>
          </a:xfrm>
          <a:prstGeom prst="rect">
            <a:avLst/>
          </a:prstGeom>
        </p:spPr>
        <p:txBody>
          <a:bodyPr wrap="square">
            <a:spAutoFit/>
          </a:bodyPr>
          <a:lstStyle/>
          <a:p>
            <a:pPr>
              <a:lnSpc>
                <a:spcPct val="120000"/>
              </a:lnSpc>
            </a:pPr>
            <a:r>
              <a:rPr lang="it-IT" sz="1200" b="1" dirty="0">
                <a:solidFill>
                  <a:schemeClr val="bg1"/>
                </a:solidFill>
                <a:cs typeface="Open Sans Light"/>
              </a:rPr>
              <a:t>Non solo il veicolo ma la persona che si sposta:</a:t>
            </a:r>
            <a:r>
              <a:rPr lang="it-IT" sz="1200" dirty="0">
                <a:solidFill>
                  <a:schemeClr val="bg1"/>
                </a:solidFill>
                <a:cs typeface="Open Sans Light"/>
              </a:rPr>
              <a:t> in </a:t>
            </a:r>
            <a:r>
              <a:rPr lang="it-IT" sz="1200" b="1" dirty="0">
                <a:solidFill>
                  <a:schemeClr val="bg1"/>
                </a:solidFill>
                <a:cs typeface="Open Sans Light"/>
              </a:rPr>
              <a:t>auto, moto, bici, truck</a:t>
            </a:r>
            <a:r>
              <a:rPr lang="it-IT" sz="1200" dirty="0">
                <a:solidFill>
                  <a:schemeClr val="bg1"/>
                </a:solidFill>
                <a:cs typeface="Open Sans Light"/>
              </a:rPr>
              <a:t>. Assistiamo i clienti con servizi di </a:t>
            </a:r>
            <a:r>
              <a:rPr lang="it-IT" sz="1200" b="1" dirty="0">
                <a:solidFill>
                  <a:schemeClr val="bg1"/>
                </a:solidFill>
                <a:cs typeface="Open Sans Light"/>
              </a:rPr>
              <a:t>riparazione sul posto</a:t>
            </a:r>
            <a:r>
              <a:rPr lang="it-IT" sz="1200" dirty="0">
                <a:solidFill>
                  <a:schemeClr val="bg1"/>
                </a:solidFill>
                <a:cs typeface="Open Sans Light"/>
              </a:rPr>
              <a:t>, auto in sostituzione sul luogo del fermo, un autista a disposizione in caso di furto o malattia del conducente.</a:t>
            </a:r>
          </a:p>
          <a:p>
            <a:pPr fontAlgn="base">
              <a:spcBef>
                <a:spcPct val="0"/>
              </a:spcBef>
              <a:spcAft>
                <a:spcPct val="0"/>
              </a:spcAft>
            </a:pPr>
            <a:endParaRPr lang="it-IT" sz="1400" dirty="0">
              <a:solidFill>
                <a:schemeClr val="bg1">
                  <a:lumMod val="50000"/>
                </a:schemeClr>
              </a:solidFill>
              <a:ea typeface="ＭＳ Ｐゴシック" pitchFamily="34" charset="-128"/>
            </a:endParaRPr>
          </a:p>
          <a:p>
            <a:pPr fontAlgn="base">
              <a:spcBef>
                <a:spcPct val="0"/>
              </a:spcBef>
              <a:spcAft>
                <a:spcPct val="0"/>
              </a:spcAft>
            </a:pPr>
            <a:endParaRPr lang="it-IT" sz="1400" dirty="0">
              <a:solidFill>
                <a:schemeClr val="bg1">
                  <a:lumMod val="50000"/>
                </a:schemeClr>
              </a:solidFill>
              <a:ea typeface="ＭＳ Ｐゴシック" pitchFamily="34" charset="-128"/>
            </a:endParaRPr>
          </a:p>
        </p:txBody>
      </p:sp>
      <p:sp>
        <p:nvSpPr>
          <p:cNvPr id="29" name="TextBox 25">
            <a:extLst>
              <a:ext uri="{FF2B5EF4-FFF2-40B4-BE49-F238E27FC236}">
                <a16:creationId xmlns:a16="http://schemas.microsoft.com/office/drawing/2014/main" xmlns="" id="{A69CCEB2-4C1F-4A29-98EF-E4524F562733}"/>
              </a:ext>
            </a:extLst>
          </p:cNvPr>
          <p:cNvSpPr txBox="1"/>
          <p:nvPr/>
        </p:nvSpPr>
        <p:spPr>
          <a:xfrm>
            <a:off x="1641917" y="1151662"/>
            <a:ext cx="984565" cy="400110"/>
          </a:xfrm>
          <a:prstGeom prst="rect">
            <a:avLst/>
          </a:prstGeom>
          <a:noFill/>
        </p:spPr>
        <p:txBody>
          <a:bodyPr wrap="none" rtlCol="0" anchor="ctr">
            <a:spAutoFit/>
          </a:bodyPr>
          <a:lstStyle/>
          <a:p>
            <a:pPr algn="ctr"/>
            <a:r>
              <a:rPr lang="en-US" sz="2000" b="1" dirty="0">
                <a:solidFill>
                  <a:schemeClr val="accent6">
                    <a:lumMod val="60000"/>
                    <a:lumOff val="40000"/>
                  </a:schemeClr>
                </a:solidFill>
                <a:latin typeface="Aharoni" panose="02010803020104030203" pitchFamily="2" charset="-79"/>
                <a:cs typeface="Aharoni" panose="02010803020104030203" pitchFamily="2" charset="-79"/>
              </a:rPr>
              <a:t>Health</a:t>
            </a:r>
          </a:p>
        </p:txBody>
      </p:sp>
      <p:sp>
        <p:nvSpPr>
          <p:cNvPr id="30" name="Rettangolo 29">
            <a:extLst>
              <a:ext uri="{FF2B5EF4-FFF2-40B4-BE49-F238E27FC236}">
                <a16:creationId xmlns:a16="http://schemas.microsoft.com/office/drawing/2014/main" xmlns="" id="{4C933F04-38A1-49B7-9FF3-682B77B89309}"/>
              </a:ext>
            </a:extLst>
          </p:cNvPr>
          <p:cNvSpPr/>
          <p:nvPr/>
        </p:nvSpPr>
        <p:spPr>
          <a:xfrm>
            <a:off x="459251" y="1553592"/>
            <a:ext cx="3173597" cy="963982"/>
          </a:xfrm>
          <a:prstGeom prst="rect">
            <a:avLst/>
          </a:prstGeom>
        </p:spPr>
        <p:txBody>
          <a:bodyPr wrap="square">
            <a:spAutoFit/>
          </a:bodyPr>
          <a:lstStyle/>
          <a:p>
            <a:pPr>
              <a:lnSpc>
                <a:spcPct val="120000"/>
              </a:lnSpc>
            </a:pPr>
            <a:r>
              <a:rPr lang="it-IT" sz="1200" b="1" dirty="0">
                <a:solidFill>
                  <a:schemeClr val="bg1"/>
                </a:solidFill>
              </a:rPr>
              <a:t>Servizi e coperture assicurative orientati a gestire le fasi di prevenzione, diagnosi, cura. </a:t>
            </a:r>
          </a:p>
          <a:p>
            <a:pPr>
              <a:lnSpc>
                <a:spcPct val="120000"/>
              </a:lnSpc>
            </a:pPr>
            <a:r>
              <a:rPr lang="it-IT" sz="1200" b="1" dirty="0">
                <a:solidFill>
                  <a:schemeClr val="bg1"/>
                </a:solidFill>
              </a:rPr>
              <a:t>Consulti medici h24 e accesso al network di Strutture sanitarie</a:t>
            </a:r>
          </a:p>
        </p:txBody>
      </p:sp>
      <p:pic>
        <p:nvPicPr>
          <p:cNvPr id="31" name="Picture 7">
            <a:extLst>
              <a:ext uri="{FF2B5EF4-FFF2-40B4-BE49-F238E27FC236}">
                <a16:creationId xmlns:a16="http://schemas.microsoft.com/office/drawing/2014/main" xmlns="" id="{089A225D-629A-4519-B58F-DC292FD2D41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78825" y="4210304"/>
            <a:ext cx="398698" cy="398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TextBox 39">
            <a:extLst>
              <a:ext uri="{FF2B5EF4-FFF2-40B4-BE49-F238E27FC236}">
                <a16:creationId xmlns:a16="http://schemas.microsoft.com/office/drawing/2014/main" xmlns="" id="{78B1EA03-44FA-4BD1-B013-BDDAAB5087DF}"/>
              </a:ext>
            </a:extLst>
          </p:cNvPr>
          <p:cNvSpPr txBox="1"/>
          <p:nvPr/>
        </p:nvSpPr>
        <p:spPr>
          <a:xfrm>
            <a:off x="459251" y="4062027"/>
            <a:ext cx="3234223" cy="1831912"/>
          </a:xfrm>
          <a:prstGeom prst="rect">
            <a:avLst/>
          </a:prstGeom>
          <a:noFill/>
        </p:spPr>
        <p:txBody>
          <a:bodyPr wrap="square" rtlCol="0" anchor="ctr">
            <a:spAutoFit/>
          </a:bodyPr>
          <a:lstStyle/>
          <a:p>
            <a:pPr>
              <a:lnSpc>
                <a:spcPct val="120000"/>
              </a:lnSpc>
            </a:pPr>
            <a:r>
              <a:rPr lang="it-IT" sz="1200" b="1" dirty="0">
                <a:solidFill>
                  <a:schemeClr val="bg1"/>
                </a:solidFill>
              </a:rPr>
              <a:t>Un network di artigiani specializzati per risolvere piccole e grandi emergenze h. 24 Protezione per la casa e la famiglia  in caso di danni a terzi o necessità di una Tutela Legale, focus sulle nuove tecnologie integrabili ai servizi erogati.</a:t>
            </a:r>
          </a:p>
          <a:p>
            <a:pPr fontAlgn="base">
              <a:lnSpc>
                <a:spcPct val="110000"/>
              </a:lnSpc>
              <a:spcBef>
                <a:spcPct val="0"/>
              </a:spcBef>
              <a:spcAft>
                <a:spcPct val="0"/>
              </a:spcAft>
            </a:pPr>
            <a:endParaRPr lang="it-IT" sz="1200" b="1" dirty="0">
              <a:solidFill>
                <a:schemeClr val="bg1">
                  <a:lumMod val="50000"/>
                </a:schemeClr>
              </a:solidFill>
              <a:ea typeface="ＭＳ Ｐゴシック" pitchFamily="34" charset="-128"/>
            </a:endParaRPr>
          </a:p>
          <a:p>
            <a:pPr algn="just">
              <a:lnSpc>
                <a:spcPct val="120000"/>
              </a:lnSpc>
            </a:pPr>
            <a:endParaRPr lang="it-IT" sz="1200" dirty="0">
              <a:solidFill>
                <a:schemeClr val="bg1">
                  <a:lumMod val="50000"/>
                </a:schemeClr>
              </a:solidFill>
              <a:cs typeface="Open Sans Light"/>
            </a:endParaRPr>
          </a:p>
        </p:txBody>
      </p:sp>
      <p:pic>
        <p:nvPicPr>
          <p:cNvPr id="33" name="Picture 8">
            <a:extLst>
              <a:ext uri="{FF2B5EF4-FFF2-40B4-BE49-F238E27FC236}">
                <a16:creationId xmlns:a16="http://schemas.microsoft.com/office/drawing/2014/main" xmlns="" id="{25CD251D-B0A1-492A-8335-9D22AF0F659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5552" y="1256983"/>
            <a:ext cx="450938" cy="450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4" name="Rettangolo 33">
            <a:extLst>
              <a:ext uri="{FF2B5EF4-FFF2-40B4-BE49-F238E27FC236}">
                <a16:creationId xmlns:a16="http://schemas.microsoft.com/office/drawing/2014/main" xmlns="" id="{013E6488-891A-4E54-949A-BC04F606929D}"/>
              </a:ext>
            </a:extLst>
          </p:cNvPr>
          <p:cNvSpPr/>
          <p:nvPr/>
        </p:nvSpPr>
        <p:spPr>
          <a:xfrm>
            <a:off x="4477523" y="170341"/>
            <a:ext cx="3561395" cy="584775"/>
          </a:xfrm>
          <a:prstGeom prst="rect">
            <a:avLst/>
          </a:prstGeom>
        </p:spPr>
        <p:txBody>
          <a:bodyPr wrap="squar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LE AREE DI OFFERTA</a:t>
            </a:r>
          </a:p>
        </p:txBody>
      </p:sp>
      <p:sp>
        <p:nvSpPr>
          <p:cNvPr id="42" name="Freeform 17">
            <a:extLst>
              <a:ext uri="{FF2B5EF4-FFF2-40B4-BE49-F238E27FC236}">
                <a16:creationId xmlns:a16="http://schemas.microsoft.com/office/drawing/2014/main" xmlns="" id="{044334E9-06D1-42C2-9E36-54C60EDEC307}"/>
              </a:ext>
            </a:extLst>
          </p:cNvPr>
          <p:cNvSpPr>
            <a:spLocks/>
          </p:cNvSpPr>
          <p:nvPr/>
        </p:nvSpPr>
        <p:spPr bwMode="auto">
          <a:xfrm flipH="1">
            <a:off x="6200124" y="6378281"/>
            <a:ext cx="2061870" cy="479719"/>
          </a:xfrm>
          <a:custGeom>
            <a:avLst/>
            <a:gdLst>
              <a:gd name="T0" fmla="*/ 611 w 668"/>
              <a:gd name="T1" fmla="*/ 0 h 295"/>
              <a:gd name="T2" fmla="*/ 0 w 668"/>
              <a:gd name="T3" fmla="*/ 295 h 295"/>
              <a:gd name="T4" fmla="*/ 344 w 668"/>
              <a:gd name="T5" fmla="*/ 295 h 295"/>
              <a:gd name="T6" fmla="*/ 668 w 668"/>
              <a:gd name="T7" fmla="*/ 0 h 295"/>
              <a:gd name="T8" fmla="*/ 611 w 668"/>
              <a:gd name="T9" fmla="*/ 0 h 295"/>
            </a:gdLst>
            <a:ahLst/>
            <a:cxnLst>
              <a:cxn ang="0">
                <a:pos x="T0" y="T1"/>
              </a:cxn>
              <a:cxn ang="0">
                <a:pos x="T2" y="T3"/>
              </a:cxn>
              <a:cxn ang="0">
                <a:pos x="T4" y="T5"/>
              </a:cxn>
              <a:cxn ang="0">
                <a:pos x="T6" y="T7"/>
              </a:cxn>
              <a:cxn ang="0">
                <a:pos x="T8" y="T9"/>
              </a:cxn>
            </a:cxnLst>
            <a:rect l="0" t="0" r="r" b="b"/>
            <a:pathLst>
              <a:path w="668" h="295">
                <a:moveTo>
                  <a:pt x="611" y="0"/>
                </a:moveTo>
                <a:lnTo>
                  <a:pt x="0" y="295"/>
                </a:lnTo>
                <a:lnTo>
                  <a:pt x="344" y="295"/>
                </a:lnTo>
                <a:lnTo>
                  <a:pt x="668" y="0"/>
                </a:lnTo>
                <a:lnTo>
                  <a:pt x="611"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panose="020F0502020204030204"/>
            </a:endParaRPr>
          </a:p>
        </p:txBody>
      </p:sp>
      <p:sp>
        <p:nvSpPr>
          <p:cNvPr id="43" name="Freeform 7">
            <a:extLst>
              <a:ext uri="{FF2B5EF4-FFF2-40B4-BE49-F238E27FC236}">
                <a16:creationId xmlns:a16="http://schemas.microsoft.com/office/drawing/2014/main" xmlns="" id="{73B84152-6EC3-4D80-8C9C-502B79EEF1F6}"/>
              </a:ext>
            </a:extLst>
          </p:cNvPr>
          <p:cNvSpPr>
            <a:spLocks noEditPoints="1"/>
          </p:cNvSpPr>
          <p:nvPr/>
        </p:nvSpPr>
        <p:spPr bwMode="auto">
          <a:xfrm flipH="1">
            <a:off x="6247269" y="4486941"/>
            <a:ext cx="1689803" cy="1891340"/>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panose="020F0502020204030204"/>
            </a:endParaRPr>
          </a:p>
        </p:txBody>
      </p:sp>
      <p:sp>
        <p:nvSpPr>
          <p:cNvPr id="45" name="Teardrop 52">
            <a:extLst>
              <a:ext uri="{FF2B5EF4-FFF2-40B4-BE49-F238E27FC236}">
                <a16:creationId xmlns:a16="http://schemas.microsoft.com/office/drawing/2014/main" xmlns="" id="{3A1765DA-FA5F-4E2B-95C7-B976B487AB83}"/>
              </a:ext>
            </a:extLst>
          </p:cNvPr>
          <p:cNvSpPr/>
          <p:nvPr/>
        </p:nvSpPr>
        <p:spPr bwMode="auto">
          <a:xfrm rot="8100000">
            <a:off x="7358030" y="4282837"/>
            <a:ext cx="785831" cy="786038"/>
          </a:xfrm>
          <a:prstGeom prst="teardrop">
            <a:avLst/>
          </a:prstGeom>
          <a:solidFill>
            <a:schemeClr val="bg2">
              <a:lumMod val="25000"/>
            </a:schemeClr>
          </a:solidFill>
          <a:ln w="12700" cap="flat" cmpd="sng" algn="ctr">
            <a:noFill/>
            <a:prstDash val="solid"/>
            <a:miter lim="800000"/>
          </a:ln>
          <a:effectLst/>
        </p:spPr>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46" name="Oval 53">
            <a:extLst>
              <a:ext uri="{FF2B5EF4-FFF2-40B4-BE49-F238E27FC236}">
                <a16:creationId xmlns:a16="http://schemas.microsoft.com/office/drawing/2014/main" xmlns="" id="{0172BA40-AF88-48DE-A03D-C8BB44356CE9}"/>
              </a:ext>
            </a:extLst>
          </p:cNvPr>
          <p:cNvSpPr/>
          <p:nvPr/>
        </p:nvSpPr>
        <p:spPr>
          <a:xfrm>
            <a:off x="7428780" y="4360755"/>
            <a:ext cx="649069" cy="649069"/>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sz="2400" kern="0" dirty="0">
              <a:solidFill>
                <a:srgbClr val="2E75B6"/>
              </a:solidFill>
              <a:latin typeface="FontAwesome" pitchFamily="2" charset="0"/>
            </a:endParaRPr>
          </a:p>
        </p:txBody>
      </p:sp>
      <p:pic>
        <p:nvPicPr>
          <p:cNvPr id="47" name="Picture 11">
            <a:extLst>
              <a:ext uri="{FF2B5EF4-FFF2-40B4-BE49-F238E27FC236}">
                <a16:creationId xmlns:a16="http://schemas.microsoft.com/office/drawing/2014/main" xmlns="" id="{624631D6-8C0F-47AD-8C77-55C92459FCC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11840" y="4398923"/>
            <a:ext cx="485244" cy="485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TextBox 35">
            <a:extLst>
              <a:ext uri="{FF2B5EF4-FFF2-40B4-BE49-F238E27FC236}">
                <a16:creationId xmlns:a16="http://schemas.microsoft.com/office/drawing/2014/main" xmlns="" id="{ECFA33D5-8DCF-49F2-B828-D20F56610871}"/>
              </a:ext>
            </a:extLst>
          </p:cNvPr>
          <p:cNvSpPr txBox="1"/>
          <p:nvPr/>
        </p:nvSpPr>
        <p:spPr>
          <a:xfrm>
            <a:off x="8794759" y="4318827"/>
            <a:ext cx="1555234" cy="400110"/>
          </a:xfrm>
          <a:prstGeom prst="rect">
            <a:avLst/>
          </a:prstGeom>
          <a:noFill/>
        </p:spPr>
        <p:txBody>
          <a:bodyPr wrap="none" rtlCol="0" anchor="ctr">
            <a:spAutoFit/>
          </a:bodyPr>
          <a:lstStyle/>
          <a:p>
            <a:pPr algn="ctr"/>
            <a:r>
              <a:rPr lang="en-US" sz="2000" b="1" dirty="0">
                <a:solidFill>
                  <a:schemeClr val="tx1">
                    <a:lumMod val="85000"/>
                    <a:lumOff val="15000"/>
                  </a:schemeClr>
                </a:solidFill>
                <a:latin typeface="Aharoni" panose="02010803020104030203" pitchFamily="2" charset="-79"/>
                <a:cs typeface="Aharoni" panose="02010803020104030203" pitchFamily="2" charset="-79"/>
              </a:rPr>
              <a:t>Tailormade</a:t>
            </a:r>
          </a:p>
        </p:txBody>
      </p:sp>
      <p:sp>
        <p:nvSpPr>
          <p:cNvPr id="49" name="TextBox 36">
            <a:extLst>
              <a:ext uri="{FF2B5EF4-FFF2-40B4-BE49-F238E27FC236}">
                <a16:creationId xmlns:a16="http://schemas.microsoft.com/office/drawing/2014/main" xmlns="" id="{802EA731-EF13-4855-9197-1397BF24623F}"/>
              </a:ext>
            </a:extLst>
          </p:cNvPr>
          <p:cNvSpPr txBox="1"/>
          <p:nvPr/>
        </p:nvSpPr>
        <p:spPr>
          <a:xfrm>
            <a:off x="8261994" y="4736171"/>
            <a:ext cx="3270119" cy="1693990"/>
          </a:xfrm>
          <a:prstGeom prst="rect">
            <a:avLst/>
          </a:prstGeom>
          <a:noFill/>
        </p:spPr>
        <p:txBody>
          <a:bodyPr wrap="square" rtlCol="0" anchor="ctr">
            <a:spAutoFit/>
          </a:bodyPr>
          <a:lstStyle/>
          <a:p>
            <a:pPr>
              <a:lnSpc>
                <a:spcPct val="120000"/>
              </a:lnSpc>
            </a:pPr>
            <a:r>
              <a:rPr lang="it-IT" sz="1200" b="1" dirty="0">
                <a:solidFill>
                  <a:schemeClr val="bg1"/>
                </a:solidFill>
              </a:rPr>
              <a:t>Creiamo soluzioni su misura, per venire incontro alle esigenze di mercato.</a:t>
            </a:r>
          </a:p>
          <a:p>
            <a:pPr>
              <a:lnSpc>
                <a:spcPct val="120000"/>
              </a:lnSpc>
            </a:pPr>
            <a:r>
              <a:rPr lang="it-IT" sz="1200" b="1" dirty="0">
                <a:solidFill>
                  <a:schemeClr val="bg1"/>
                </a:solidFill>
              </a:rPr>
              <a:t>Collaboriamo con aziende per fornire i migliori prodotti assicurativi </a:t>
            </a:r>
            <a:r>
              <a:rPr lang="it-IT" sz="1200" b="1" dirty="0" err="1">
                <a:solidFill>
                  <a:schemeClr val="bg1"/>
                </a:solidFill>
              </a:rPr>
              <a:t>tailormade</a:t>
            </a:r>
            <a:r>
              <a:rPr lang="it-IT" sz="1200" b="1" dirty="0">
                <a:solidFill>
                  <a:schemeClr val="bg1"/>
                </a:solidFill>
              </a:rPr>
              <a:t>.</a:t>
            </a:r>
          </a:p>
          <a:p>
            <a:pPr fontAlgn="base">
              <a:lnSpc>
                <a:spcPct val="110000"/>
              </a:lnSpc>
              <a:spcBef>
                <a:spcPct val="0"/>
              </a:spcBef>
              <a:spcAft>
                <a:spcPct val="0"/>
              </a:spcAft>
            </a:pPr>
            <a:endParaRPr lang="it-IT" sz="1400" dirty="0">
              <a:solidFill>
                <a:schemeClr val="bg1">
                  <a:lumMod val="50000"/>
                </a:schemeClr>
              </a:solidFill>
              <a:ea typeface="ＭＳ Ｐゴシック" pitchFamily="34" charset="-128"/>
            </a:endParaRPr>
          </a:p>
          <a:p>
            <a:pPr fontAlgn="base">
              <a:lnSpc>
                <a:spcPct val="110000"/>
              </a:lnSpc>
              <a:spcBef>
                <a:spcPct val="0"/>
              </a:spcBef>
              <a:spcAft>
                <a:spcPct val="0"/>
              </a:spcAft>
            </a:pPr>
            <a:endParaRPr lang="it-IT" sz="1400" dirty="0">
              <a:solidFill>
                <a:schemeClr val="bg1">
                  <a:lumMod val="50000"/>
                </a:schemeClr>
              </a:solidFill>
              <a:ea typeface="ＭＳ Ｐゴシック" pitchFamily="34" charset="-128"/>
            </a:endParaRPr>
          </a:p>
          <a:p>
            <a:pPr algn="just">
              <a:lnSpc>
                <a:spcPct val="120000"/>
              </a:lnSpc>
            </a:pPr>
            <a:r>
              <a:rPr lang="it-IT" sz="1400" b="1" dirty="0">
                <a:solidFill>
                  <a:schemeClr val="bg1">
                    <a:lumMod val="50000"/>
                  </a:schemeClr>
                </a:solidFill>
                <a:cs typeface="Open Sans Light"/>
              </a:rPr>
              <a:t>.</a:t>
            </a:r>
            <a:endParaRPr lang="it-IT" sz="1400" dirty="0">
              <a:solidFill>
                <a:schemeClr val="bg1">
                  <a:lumMod val="50000"/>
                </a:schemeClr>
              </a:solidFill>
              <a:cs typeface="Open Sans Light"/>
            </a:endParaRPr>
          </a:p>
        </p:txBody>
      </p:sp>
      <p:pic>
        <p:nvPicPr>
          <p:cNvPr id="56" name="Immagine 55">
            <a:extLst>
              <a:ext uri="{FF2B5EF4-FFF2-40B4-BE49-F238E27FC236}">
                <a16:creationId xmlns:a16="http://schemas.microsoft.com/office/drawing/2014/main" xmlns="" id="{AF5D97A7-7490-4886-9F69-BD09DA6F3B4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57" name="Immagine 56">
            <a:extLst>
              <a:ext uri="{FF2B5EF4-FFF2-40B4-BE49-F238E27FC236}">
                <a16:creationId xmlns:a16="http://schemas.microsoft.com/office/drawing/2014/main" xmlns="" id="{46A1BA47-96AA-4D7D-998C-C68D10527BE7}"/>
              </a:ext>
            </a:extLst>
          </p:cNvPr>
          <p:cNvPicPr>
            <a:picLocks noChangeAspect="1"/>
          </p:cNvPicPr>
          <p:nvPr/>
        </p:nvPicPr>
        <p:blipFill>
          <a:blip r:embed="rId9" cstate="print">
            <a:extLst>
              <a:ext uri="{BEBA8EAE-BF5A-486C-A8C5-ECC9F3942E4B}">
                <a14:imgProps xmlns:a14="http://schemas.microsoft.com/office/drawing/2010/main" xmlns="">
                  <a14:imgLayer r:embed="rId10">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xmlns="" val="22094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anim calcmode="lin" valueType="num">
                                      <p:cBhvr>
                                        <p:cTn id="97" dur="1000" fill="hold"/>
                                        <p:tgtEl>
                                          <p:spTgt spid="24"/>
                                        </p:tgtEl>
                                        <p:attrNameLst>
                                          <p:attrName>ppt_x</p:attrName>
                                        </p:attrNameLst>
                                      </p:cBhvr>
                                      <p:tavLst>
                                        <p:tav tm="0">
                                          <p:val>
                                            <p:strVal val="#ppt_x"/>
                                          </p:val>
                                        </p:tav>
                                        <p:tav tm="100000">
                                          <p:val>
                                            <p:strVal val="#ppt_x"/>
                                          </p:val>
                                        </p:tav>
                                      </p:tavLst>
                                    </p:anim>
                                    <p:anim calcmode="lin" valueType="num">
                                      <p:cBhvr>
                                        <p:cTn id="98" dur="1000" fill="hold"/>
                                        <p:tgtEl>
                                          <p:spTgt spid="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1000"/>
                                        <p:tgtEl>
                                          <p:spTgt spid="27"/>
                                        </p:tgtEl>
                                      </p:cBhvr>
                                    </p:animEffect>
                                    <p:anim calcmode="lin" valueType="num">
                                      <p:cBhvr>
                                        <p:cTn id="107" dur="1000" fill="hold"/>
                                        <p:tgtEl>
                                          <p:spTgt spid="27"/>
                                        </p:tgtEl>
                                        <p:attrNameLst>
                                          <p:attrName>ppt_x</p:attrName>
                                        </p:attrNameLst>
                                      </p:cBhvr>
                                      <p:tavLst>
                                        <p:tav tm="0">
                                          <p:val>
                                            <p:strVal val="#ppt_x"/>
                                          </p:val>
                                        </p:tav>
                                        <p:tav tm="100000">
                                          <p:val>
                                            <p:strVal val="#ppt_x"/>
                                          </p:val>
                                        </p:tav>
                                      </p:tavLst>
                                    </p:anim>
                                    <p:anim calcmode="lin" valueType="num">
                                      <p:cBhvr>
                                        <p:cTn id="108" dur="1000" fill="hold"/>
                                        <p:tgtEl>
                                          <p:spTgt spid="2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1000"/>
                                        <p:tgtEl>
                                          <p:spTgt spid="9"/>
                                        </p:tgtEl>
                                      </p:cBhvr>
                                    </p:animEffect>
                                    <p:anim calcmode="lin" valueType="num">
                                      <p:cBhvr>
                                        <p:cTn id="119" dur="1000" fill="hold"/>
                                        <p:tgtEl>
                                          <p:spTgt spid="9"/>
                                        </p:tgtEl>
                                        <p:attrNameLst>
                                          <p:attrName>ppt_x</p:attrName>
                                        </p:attrNameLst>
                                      </p:cBhvr>
                                      <p:tavLst>
                                        <p:tav tm="0">
                                          <p:val>
                                            <p:strVal val="#ppt_x"/>
                                          </p:val>
                                        </p:tav>
                                        <p:tav tm="100000">
                                          <p:val>
                                            <p:strVal val="#ppt_x"/>
                                          </p:val>
                                        </p:tav>
                                      </p:tavLst>
                                    </p:anim>
                                    <p:anim calcmode="lin" valueType="num">
                                      <p:cBhvr>
                                        <p:cTn id="120" dur="1000" fill="hold"/>
                                        <p:tgtEl>
                                          <p:spTgt spid="9"/>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anim calcmode="lin" valueType="num">
                                      <p:cBhvr>
                                        <p:cTn id="124" dur="1000" fill="hold"/>
                                        <p:tgtEl>
                                          <p:spTgt spid="14"/>
                                        </p:tgtEl>
                                        <p:attrNameLst>
                                          <p:attrName>ppt_x</p:attrName>
                                        </p:attrNameLst>
                                      </p:cBhvr>
                                      <p:tavLst>
                                        <p:tav tm="0">
                                          <p:val>
                                            <p:strVal val="#ppt_x"/>
                                          </p:val>
                                        </p:tav>
                                        <p:tav tm="100000">
                                          <p:val>
                                            <p:strVal val="#ppt_x"/>
                                          </p:val>
                                        </p:tav>
                                      </p:tavLst>
                                    </p:anim>
                                    <p:anim calcmode="lin" valueType="num">
                                      <p:cBhvr>
                                        <p:cTn id="125" dur="1000" fill="hold"/>
                                        <p:tgtEl>
                                          <p:spTgt spid="1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1000"/>
                                        <p:tgtEl>
                                          <p:spTgt spid="21"/>
                                        </p:tgtEl>
                                      </p:cBhvr>
                                    </p:animEffect>
                                    <p:anim calcmode="lin" valueType="num">
                                      <p:cBhvr>
                                        <p:cTn id="129" dur="1000" fill="hold"/>
                                        <p:tgtEl>
                                          <p:spTgt spid="21"/>
                                        </p:tgtEl>
                                        <p:attrNameLst>
                                          <p:attrName>ppt_x</p:attrName>
                                        </p:attrNameLst>
                                      </p:cBhvr>
                                      <p:tavLst>
                                        <p:tav tm="0">
                                          <p:val>
                                            <p:strVal val="#ppt_x"/>
                                          </p:val>
                                        </p:tav>
                                        <p:tav tm="100000">
                                          <p:val>
                                            <p:strVal val="#ppt_x"/>
                                          </p:val>
                                        </p:tav>
                                      </p:tavLst>
                                    </p:anim>
                                    <p:anim calcmode="lin" valueType="num">
                                      <p:cBhvr>
                                        <p:cTn id="130" dur="1000" fill="hold"/>
                                        <p:tgtEl>
                                          <p:spTgt spid="21"/>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1000"/>
                                        <p:tgtEl>
                                          <p:spTgt spid="25"/>
                                        </p:tgtEl>
                                      </p:cBhvr>
                                    </p:animEffect>
                                    <p:anim calcmode="lin" valueType="num">
                                      <p:cBhvr>
                                        <p:cTn id="134" dur="1000" fill="hold"/>
                                        <p:tgtEl>
                                          <p:spTgt spid="25"/>
                                        </p:tgtEl>
                                        <p:attrNameLst>
                                          <p:attrName>ppt_x</p:attrName>
                                        </p:attrNameLst>
                                      </p:cBhvr>
                                      <p:tavLst>
                                        <p:tav tm="0">
                                          <p:val>
                                            <p:strVal val="#ppt_x"/>
                                          </p:val>
                                        </p:tav>
                                        <p:tav tm="100000">
                                          <p:val>
                                            <p:strVal val="#ppt_x"/>
                                          </p:val>
                                        </p:tav>
                                      </p:tavLst>
                                    </p:anim>
                                    <p:anim calcmode="lin" valueType="num">
                                      <p:cBhvr>
                                        <p:cTn id="135" dur="1000" fill="hold"/>
                                        <p:tgtEl>
                                          <p:spTgt spid="2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fade">
                                      <p:cBhvr>
                                        <p:cTn id="138" dur="1000"/>
                                        <p:tgtEl>
                                          <p:spTgt spid="22"/>
                                        </p:tgtEl>
                                      </p:cBhvr>
                                    </p:animEffect>
                                    <p:anim calcmode="lin" valueType="num">
                                      <p:cBhvr>
                                        <p:cTn id="139" dur="1000" fill="hold"/>
                                        <p:tgtEl>
                                          <p:spTgt spid="22"/>
                                        </p:tgtEl>
                                        <p:attrNameLst>
                                          <p:attrName>ppt_x</p:attrName>
                                        </p:attrNameLst>
                                      </p:cBhvr>
                                      <p:tavLst>
                                        <p:tav tm="0">
                                          <p:val>
                                            <p:strVal val="#ppt_x"/>
                                          </p:val>
                                        </p:tav>
                                        <p:tav tm="100000">
                                          <p:val>
                                            <p:strVal val="#ppt_x"/>
                                          </p:val>
                                        </p:tav>
                                      </p:tavLst>
                                    </p:anim>
                                    <p:anim calcmode="lin" valueType="num">
                                      <p:cBhvr>
                                        <p:cTn id="140" dur="1000" fill="hold"/>
                                        <p:tgtEl>
                                          <p:spTgt spid="22"/>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fade">
                                      <p:cBhvr>
                                        <p:cTn id="143" dur="1000"/>
                                        <p:tgtEl>
                                          <p:spTgt spid="5"/>
                                        </p:tgtEl>
                                      </p:cBhvr>
                                    </p:animEffect>
                                    <p:anim calcmode="lin" valueType="num">
                                      <p:cBhvr>
                                        <p:cTn id="144" dur="1000" fill="hold"/>
                                        <p:tgtEl>
                                          <p:spTgt spid="5"/>
                                        </p:tgtEl>
                                        <p:attrNameLst>
                                          <p:attrName>ppt_x</p:attrName>
                                        </p:attrNameLst>
                                      </p:cBhvr>
                                      <p:tavLst>
                                        <p:tav tm="0">
                                          <p:val>
                                            <p:strVal val="#ppt_x"/>
                                          </p:val>
                                        </p:tav>
                                        <p:tav tm="100000">
                                          <p:val>
                                            <p:strVal val="#ppt_x"/>
                                          </p:val>
                                        </p:tav>
                                      </p:tavLst>
                                    </p:anim>
                                    <p:anim calcmode="lin" valueType="num">
                                      <p:cBhvr>
                                        <p:cTn id="1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1000"/>
                                        <p:tgtEl>
                                          <p:spTgt spid="42"/>
                                        </p:tgtEl>
                                      </p:cBhvr>
                                    </p:animEffect>
                                    <p:anim calcmode="lin" valueType="num">
                                      <p:cBhvr>
                                        <p:cTn id="151" dur="1000" fill="hold"/>
                                        <p:tgtEl>
                                          <p:spTgt spid="42"/>
                                        </p:tgtEl>
                                        <p:attrNameLst>
                                          <p:attrName>ppt_x</p:attrName>
                                        </p:attrNameLst>
                                      </p:cBhvr>
                                      <p:tavLst>
                                        <p:tav tm="0">
                                          <p:val>
                                            <p:strVal val="#ppt_x"/>
                                          </p:val>
                                        </p:tav>
                                        <p:tav tm="100000">
                                          <p:val>
                                            <p:strVal val="#ppt_x"/>
                                          </p:val>
                                        </p:tav>
                                      </p:tavLst>
                                    </p:anim>
                                    <p:anim calcmode="lin" valueType="num">
                                      <p:cBhvr>
                                        <p:cTn id="152" dur="1000" fill="hold"/>
                                        <p:tgtEl>
                                          <p:spTgt spid="42"/>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anim calcmode="lin" valueType="num">
                                      <p:cBhvr>
                                        <p:cTn id="156" dur="1000" fill="hold"/>
                                        <p:tgtEl>
                                          <p:spTgt spid="43"/>
                                        </p:tgtEl>
                                        <p:attrNameLst>
                                          <p:attrName>ppt_x</p:attrName>
                                        </p:attrNameLst>
                                      </p:cBhvr>
                                      <p:tavLst>
                                        <p:tav tm="0">
                                          <p:val>
                                            <p:strVal val="#ppt_x"/>
                                          </p:val>
                                        </p:tav>
                                        <p:tav tm="100000">
                                          <p:val>
                                            <p:strVal val="#ppt_x"/>
                                          </p:val>
                                        </p:tav>
                                      </p:tavLst>
                                    </p:anim>
                                    <p:anim calcmode="lin" valueType="num">
                                      <p:cBhvr>
                                        <p:cTn id="157" dur="1000" fill="hold"/>
                                        <p:tgtEl>
                                          <p:spTgt spid="43"/>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1000"/>
                                        <p:tgtEl>
                                          <p:spTgt spid="45"/>
                                        </p:tgtEl>
                                      </p:cBhvr>
                                    </p:animEffect>
                                    <p:anim calcmode="lin" valueType="num">
                                      <p:cBhvr>
                                        <p:cTn id="161" dur="1000" fill="hold"/>
                                        <p:tgtEl>
                                          <p:spTgt spid="45"/>
                                        </p:tgtEl>
                                        <p:attrNameLst>
                                          <p:attrName>ppt_x</p:attrName>
                                        </p:attrNameLst>
                                      </p:cBhvr>
                                      <p:tavLst>
                                        <p:tav tm="0">
                                          <p:val>
                                            <p:strVal val="#ppt_x"/>
                                          </p:val>
                                        </p:tav>
                                        <p:tav tm="100000">
                                          <p:val>
                                            <p:strVal val="#ppt_x"/>
                                          </p:val>
                                        </p:tav>
                                      </p:tavLst>
                                    </p:anim>
                                    <p:anim calcmode="lin" valueType="num">
                                      <p:cBhvr>
                                        <p:cTn id="162" dur="1000" fill="hold"/>
                                        <p:tgtEl>
                                          <p:spTgt spid="45"/>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47"/>
                                        </p:tgtEl>
                                        <p:attrNameLst>
                                          <p:attrName>style.visibility</p:attrName>
                                        </p:attrNameLst>
                                      </p:cBhvr>
                                      <p:to>
                                        <p:strVal val="visible"/>
                                      </p:to>
                                    </p:set>
                                    <p:animEffect transition="in" filter="fade">
                                      <p:cBhvr>
                                        <p:cTn id="165" dur="1000"/>
                                        <p:tgtEl>
                                          <p:spTgt spid="47"/>
                                        </p:tgtEl>
                                      </p:cBhvr>
                                    </p:animEffect>
                                    <p:anim calcmode="lin" valueType="num">
                                      <p:cBhvr>
                                        <p:cTn id="166" dur="1000" fill="hold"/>
                                        <p:tgtEl>
                                          <p:spTgt spid="47"/>
                                        </p:tgtEl>
                                        <p:attrNameLst>
                                          <p:attrName>ppt_x</p:attrName>
                                        </p:attrNameLst>
                                      </p:cBhvr>
                                      <p:tavLst>
                                        <p:tav tm="0">
                                          <p:val>
                                            <p:strVal val="#ppt_x"/>
                                          </p:val>
                                        </p:tav>
                                        <p:tav tm="100000">
                                          <p:val>
                                            <p:strVal val="#ppt_x"/>
                                          </p:val>
                                        </p:tav>
                                      </p:tavLst>
                                    </p:anim>
                                    <p:anim calcmode="lin" valueType="num">
                                      <p:cBhvr>
                                        <p:cTn id="167" dur="1000" fill="hold"/>
                                        <p:tgtEl>
                                          <p:spTgt spid="47"/>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1000"/>
                                        <p:tgtEl>
                                          <p:spTgt spid="46"/>
                                        </p:tgtEl>
                                      </p:cBhvr>
                                    </p:animEffect>
                                    <p:anim calcmode="lin" valueType="num">
                                      <p:cBhvr>
                                        <p:cTn id="171" dur="1000" fill="hold"/>
                                        <p:tgtEl>
                                          <p:spTgt spid="46"/>
                                        </p:tgtEl>
                                        <p:attrNameLst>
                                          <p:attrName>ppt_x</p:attrName>
                                        </p:attrNameLst>
                                      </p:cBhvr>
                                      <p:tavLst>
                                        <p:tav tm="0">
                                          <p:val>
                                            <p:strVal val="#ppt_x"/>
                                          </p:val>
                                        </p:tav>
                                        <p:tav tm="100000">
                                          <p:val>
                                            <p:strVal val="#ppt_x"/>
                                          </p:val>
                                        </p:tav>
                                      </p:tavLst>
                                    </p:anim>
                                    <p:anim calcmode="lin" valueType="num">
                                      <p:cBhvr>
                                        <p:cTn id="172" dur="1000" fill="hold"/>
                                        <p:tgtEl>
                                          <p:spTgt spid="46"/>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1000"/>
                                        <p:tgtEl>
                                          <p:spTgt spid="48"/>
                                        </p:tgtEl>
                                      </p:cBhvr>
                                    </p:animEffect>
                                    <p:anim calcmode="lin" valueType="num">
                                      <p:cBhvr>
                                        <p:cTn id="176" dur="1000" fill="hold"/>
                                        <p:tgtEl>
                                          <p:spTgt spid="48"/>
                                        </p:tgtEl>
                                        <p:attrNameLst>
                                          <p:attrName>ppt_x</p:attrName>
                                        </p:attrNameLst>
                                      </p:cBhvr>
                                      <p:tavLst>
                                        <p:tav tm="0">
                                          <p:val>
                                            <p:strVal val="#ppt_x"/>
                                          </p:val>
                                        </p:tav>
                                        <p:tav tm="100000">
                                          <p:val>
                                            <p:strVal val="#ppt_x"/>
                                          </p:val>
                                        </p:tav>
                                      </p:tavLst>
                                    </p:anim>
                                    <p:anim calcmode="lin" valueType="num">
                                      <p:cBhvr>
                                        <p:cTn id="177" dur="1000" fill="hold"/>
                                        <p:tgtEl>
                                          <p:spTgt spid="48"/>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fade">
                                      <p:cBhvr>
                                        <p:cTn id="180" dur="1000"/>
                                        <p:tgtEl>
                                          <p:spTgt spid="49"/>
                                        </p:tgtEl>
                                      </p:cBhvr>
                                    </p:animEffect>
                                    <p:anim calcmode="lin" valueType="num">
                                      <p:cBhvr>
                                        <p:cTn id="181" dur="1000" fill="hold"/>
                                        <p:tgtEl>
                                          <p:spTgt spid="49"/>
                                        </p:tgtEl>
                                        <p:attrNameLst>
                                          <p:attrName>ppt_x</p:attrName>
                                        </p:attrNameLst>
                                      </p:cBhvr>
                                      <p:tavLst>
                                        <p:tav tm="0">
                                          <p:val>
                                            <p:strVal val="#ppt_x"/>
                                          </p:val>
                                        </p:tav>
                                        <p:tav tm="100000">
                                          <p:val>
                                            <p:strVal val="#ppt_x"/>
                                          </p:val>
                                        </p:tav>
                                      </p:tavLst>
                                    </p:anim>
                                    <p:anim calcmode="lin" valueType="num">
                                      <p:cBhvr>
                                        <p:cTn id="18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p:bldP spid="28" grpId="0"/>
      <p:bldP spid="29" grpId="0"/>
      <p:bldP spid="30" grpId="0"/>
      <p:bldP spid="32" grpId="0"/>
      <p:bldP spid="42" grpId="0" animBg="1"/>
      <p:bldP spid="43" grpId="0" animBg="1"/>
      <p:bldP spid="45" grpId="0" animBg="1"/>
      <p:bldP spid="46" grpId="0" animBg="1"/>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Freeform 104">
            <a:extLst>
              <a:ext uri="{FF2B5EF4-FFF2-40B4-BE49-F238E27FC236}">
                <a16:creationId xmlns:a16="http://schemas.microsoft.com/office/drawing/2014/main" xmlns="" id="{97C7C97E-EF76-4CC0-AE3D-DAFFC4EB9EBC}"/>
              </a:ext>
            </a:extLst>
          </p:cNvPr>
          <p:cNvSpPr>
            <a:spLocks/>
          </p:cNvSpPr>
          <p:nvPr/>
        </p:nvSpPr>
        <p:spPr bwMode="auto">
          <a:xfrm>
            <a:off x="6190452" y="399977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36F1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zh-CN" altLang="en-US" sz="2400">
              <a:solidFill>
                <a:prstClr val="black"/>
              </a:solidFill>
              <a:latin typeface="Calibri" panose="020F0502020204030204"/>
              <a:ea typeface="Arial Unicode MS" panose="020B0604020202020204" pitchFamily="34" charset="-128"/>
              <a:cs typeface="Arial" panose="020B0604020202020204" pitchFamily="34" charset="0"/>
            </a:endParaRPr>
          </a:p>
        </p:txBody>
      </p:sp>
      <p:sp>
        <p:nvSpPr>
          <p:cNvPr id="6" name="Freeform 106">
            <a:extLst>
              <a:ext uri="{FF2B5EF4-FFF2-40B4-BE49-F238E27FC236}">
                <a16:creationId xmlns:a16="http://schemas.microsoft.com/office/drawing/2014/main" xmlns="" id="{B18C93A9-4FFE-48A2-8B57-A9EF0CB8C1EC}"/>
              </a:ext>
            </a:extLst>
          </p:cNvPr>
          <p:cNvSpPr>
            <a:spLocks/>
          </p:cNvSpPr>
          <p:nvPr/>
        </p:nvSpPr>
        <p:spPr bwMode="auto">
          <a:xfrm>
            <a:off x="4705010" y="3978345"/>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B0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zh-CN" altLang="en-US" sz="2400" kern="0">
              <a:solidFill>
                <a:prstClr val="black"/>
              </a:solidFill>
              <a:latin typeface="Calibri" panose="020F0502020204030204"/>
              <a:ea typeface="Arial Unicode MS" panose="020B0604020202020204" pitchFamily="34" charset="-128"/>
              <a:cs typeface="Arial" panose="020B0604020202020204" pitchFamily="34" charset="0"/>
            </a:endParaRPr>
          </a:p>
        </p:txBody>
      </p:sp>
      <p:sp>
        <p:nvSpPr>
          <p:cNvPr id="7" name="Freeform 108">
            <a:extLst>
              <a:ext uri="{FF2B5EF4-FFF2-40B4-BE49-F238E27FC236}">
                <a16:creationId xmlns:a16="http://schemas.microsoft.com/office/drawing/2014/main" xmlns="" id="{1E8745B4-B67F-4362-A171-D9D38501D1E8}"/>
              </a:ext>
            </a:extLst>
          </p:cNvPr>
          <p:cNvSpPr>
            <a:spLocks/>
          </p:cNvSpPr>
          <p:nvPr/>
        </p:nvSpPr>
        <p:spPr bwMode="auto">
          <a:xfrm>
            <a:off x="6080434" y="1468572"/>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C00000"/>
          </a:solidFill>
          <a:ln>
            <a:noFill/>
          </a:ln>
          <a:extLst/>
        </p:spPr>
        <p:txBody>
          <a:bodyPr/>
          <a:lstStyle/>
          <a:p>
            <a:pPr fontAlgn="base">
              <a:spcBef>
                <a:spcPct val="0"/>
              </a:spcBef>
              <a:spcAft>
                <a:spcPct val="0"/>
              </a:spcAft>
              <a:defRPr/>
            </a:pPr>
            <a:endParaRPr lang="zh-CN" altLang="en-US" sz="2400" kern="0">
              <a:solidFill>
                <a:prstClr val="black"/>
              </a:solidFill>
              <a:latin typeface="Calibri" panose="020F0502020204030204"/>
              <a:ea typeface="Arial Unicode MS" panose="020B0604020202020204" pitchFamily="34" charset="-128"/>
              <a:cs typeface="Arial" panose="020B0604020202020204" pitchFamily="34" charset="0"/>
            </a:endParaRPr>
          </a:p>
        </p:txBody>
      </p:sp>
      <p:sp>
        <p:nvSpPr>
          <p:cNvPr id="8" name="Freeform 109">
            <a:extLst>
              <a:ext uri="{FF2B5EF4-FFF2-40B4-BE49-F238E27FC236}">
                <a16:creationId xmlns:a16="http://schemas.microsoft.com/office/drawing/2014/main" xmlns="" id="{2BE138B0-46E6-4B6D-A38E-13DF0F1B9F2E}"/>
              </a:ext>
            </a:extLst>
          </p:cNvPr>
          <p:cNvSpPr>
            <a:spLocks/>
          </p:cNvSpPr>
          <p:nvPr/>
        </p:nvSpPr>
        <p:spPr bwMode="auto">
          <a:xfrm>
            <a:off x="3969055" y="1482017"/>
            <a:ext cx="1987014" cy="2337663"/>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EBCB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zh-CN" altLang="en-US" sz="2400">
              <a:solidFill>
                <a:prstClr val="black"/>
              </a:solidFill>
              <a:latin typeface="Calibri" panose="020F0502020204030204"/>
              <a:ea typeface="Arial Unicode MS" panose="020B0604020202020204" pitchFamily="34" charset="-128"/>
              <a:cs typeface="Arial" panose="020B0604020202020204" pitchFamily="34" charset="0"/>
            </a:endParaRPr>
          </a:p>
        </p:txBody>
      </p:sp>
      <p:grpSp>
        <p:nvGrpSpPr>
          <p:cNvPr id="9" name="Group 24">
            <a:extLst>
              <a:ext uri="{FF2B5EF4-FFF2-40B4-BE49-F238E27FC236}">
                <a16:creationId xmlns:a16="http://schemas.microsoft.com/office/drawing/2014/main" xmlns="" id="{2452CE63-A7ED-46AD-AC2D-B4D2945DDF56}"/>
              </a:ext>
            </a:extLst>
          </p:cNvPr>
          <p:cNvGrpSpPr/>
          <p:nvPr/>
        </p:nvGrpSpPr>
        <p:grpSpPr>
          <a:xfrm rot="16200000">
            <a:off x="2014291" y="2872470"/>
            <a:ext cx="413769" cy="671514"/>
            <a:chOff x="838200" y="1797154"/>
            <a:chExt cx="876300" cy="532463"/>
          </a:xfrm>
        </p:grpSpPr>
        <p:cxnSp>
          <p:nvCxnSpPr>
            <p:cNvPr id="10" name="Straight Connector 25">
              <a:extLst>
                <a:ext uri="{FF2B5EF4-FFF2-40B4-BE49-F238E27FC236}">
                  <a16:creationId xmlns:a16="http://schemas.microsoft.com/office/drawing/2014/main" xmlns="" id="{132CF21E-450B-4160-ADEF-8690C6707225}"/>
                </a:ext>
              </a:extLst>
            </p:cNvPr>
            <p:cNvCxnSpPr/>
            <p:nvPr/>
          </p:nvCxnSpPr>
          <p:spPr>
            <a:xfrm>
              <a:off x="838200" y="1797154"/>
              <a:ext cx="876300" cy="0"/>
            </a:xfrm>
            <a:prstGeom prst="line">
              <a:avLst/>
            </a:prstGeom>
            <a:noFill/>
            <a:ln w="3175" cap="flat" cmpd="sng" algn="ctr">
              <a:solidFill>
                <a:sysClr val="window" lastClr="FFFFFF">
                  <a:lumMod val="50000"/>
                </a:sysClr>
              </a:solidFill>
              <a:prstDash val="dash"/>
              <a:miter lim="800000"/>
            </a:ln>
            <a:effectLst/>
          </p:spPr>
        </p:cxnSp>
        <p:cxnSp>
          <p:nvCxnSpPr>
            <p:cNvPr id="11" name="Straight Connector 26">
              <a:extLst>
                <a:ext uri="{FF2B5EF4-FFF2-40B4-BE49-F238E27FC236}">
                  <a16:creationId xmlns:a16="http://schemas.microsoft.com/office/drawing/2014/main" xmlns="" id="{0323BA2D-F0BB-4E98-BB25-5553180AEABF}"/>
                </a:ext>
              </a:extLst>
            </p:cNvPr>
            <p:cNvCxnSpPr/>
            <p:nvPr/>
          </p:nvCxnSpPr>
          <p:spPr>
            <a:xfrm>
              <a:off x="838200" y="1797154"/>
              <a:ext cx="0" cy="532463"/>
            </a:xfrm>
            <a:prstGeom prst="line">
              <a:avLst/>
            </a:prstGeom>
            <a:noFill/>
            <a:ln w="3175" cap="flat" cmpd="sng" algn="ctr">
              <a:solidFill>
                <a:sysClr val="window" lastClr="FFFFFF">
                  <a:lumMod val="50000"/>
                </a:sysClr>
              </a:solidFill>
              <a:prstDash val="dash"/>
              <a:miter lim="800000"/>
            </a:ln>
            <a:effectLst/>
          </p:spPr>
        </p:cxnSp>
      </p:grpSp>
      <p:grpSp>
        <p:nvGrpSpPr>
          <p:cNvPr id="12" name="Group 27">
            <a:extLst>
              <a:ext uri="{FF2B5EF4-FFF2-40B4-BE49-F238E27FC236}">
                <a16:creationId xmlns:a16="http://schemas.microsoft.com/office/drawing/2014/main" xmlns="" id="{E1B52DBF-54B1-44A6-9374-5D1ACB363509}"/>
              </a:ext>
            </a:extLst>
          </p:cNvPr>
          <p:cNvGrpSpPr/>
          <p:nvPr/>
        </p:nvGrpSpPr>
        <p:grpSpPr>
          <a:xfrm rot="16200000" flipH="1">
            <a:off x="2017144" y="4145788"/>
            <a:ext cx="408065" cy="671514"/>
            <a:chOff x="838200" y="1797154"/>
            <a:chExt cx="876300" cy="532463"/>
          </a:xfrm>
        </p:grpSpPr>
        <p:cxnSp>
          <p:nvCxnSpPr>
            <p:cNvPr id="13" name="Straight Connector 28">
              <a:extLst>
                <a:ext uri="{FF2B5EF4-FFF2-40B4-BE49-F238E27FC236}">
                  <a16:creationId xmlns:a16="http://schemas.microsoft.com/office/drawing/2014/main" xmlns="" id="{62386865-5FEF-4361-848D-891AB4D60DA9}"/>
                </a:ext>
              </a:extLst>
            </p:cNvPr>
            <p:cNvCxnSpPr/>
            <p:nvPr/>
          </p:nvCxnSpPr>
          <p:spPr>
            <a:xfrm>
              <a:off x="838200" y="1797154"/>
              <a:ext cx="876300" cy="0"/>
            </a:xfrm>
            <a:prstGeom prst="line">
              <a:avLst/>
            </a:prstGeom>
            <a:noFill/>
            <a:ln w="3175" cap="flat" cmpd="sng" algn="ctr">
              <a:solidFill>
                <a:sysClr val="window" lastClr="FFFFFF">
                  <a:lumMod val="50000"/>
                </a:sysClr>
              </a:solidFill>
              <a:prstDash val="dash"/>
              <a:miter lim="800000"/>
            </a:ln>
            <a:effectLst/>
          </p:spPr>
        </p:cxnSp>
        <p:cxnSp>
          <p:nvCxnSpPr>
            <p:cNvPr id="14" name="Straight Connector 29">
              <a:extLst>
                <a:ext uri="{FF2B5EF4-FFF2-40B4-BE49-F238E27FC236}">
                  <a16:creationId xmlns:a16="http://schemas.microsoft.com/office/drawing/2014/main" xmlns="" id="{E5585685-B80C-4BE6-8557-4CF9A9FA949F}"/>
                </a:ext>
              </a:extLst>
            </p:cNvPr>
            <p:cNvCxnSpPr/>
            <p:nvPr/>
          </p:nvCxnSpPr>
          <p:spPr>
            <a:xfrm>
              <a:off x="838200" y="1797154"/>
              <a:ext cx="0" cy="532463"/>
            </a:xfrm>
            <a:prstGeom prst="line">
              <a:avLst/>
            </a:prstGeom>
            <a:noFill/>
            <a:ln w="3175" cap="flat" cmpd="sng" algn="ctr">
              <a:solidFill>
                <a:sysClr val="window" lastClr="FFFFFF">
                  <a:lumMod val="50000"/>
                </a:sysClr>
              </a:solidFill>
              <a:prstDash val="dash"/>
              <a:miter lim="800000"/>
            </a:ln>
            <a:effectLst/>
          </p:spPr>
        </p:cxnSp>
      </p:grpSp>
      <p:grpSp>
        <p:nvGrpSpPr>
          <p:cNvPr id="15" name="Group 30">
            <a:extLst>
              <a:ext uri="{FF2B5EF4-FFF2-40B4-BE49-F238E27FC236}">
                <a16:creationId xmlns:a16="http://schemas.microsoft.com/office/drawing/2014/main" xmlns="" id="{7CBF64D8-082C-48DF-8CAA-76FDD29560E8}"/>
              </a:ext>
            </a:extLst>
          </p:cNvPr>
          <p:cNvGrpSpPr/>
          <p:nvPr/>
        </p:nvGrpSpPr>
        <p:grpSpPr>
          <a:xfrm rot="5400000" flipH="1">
            <a:off x="6701427" y="2828928"/>
            <a:ext cx="413769" cy="671514"/>
            <a:chOff x="838200" y="1797154"/>
            <a:chExt cx="876300" cy="532463"/>
          </a:xfrm>
        </p:grpSpPr>
        <p:cxnSp>
          <p:nvCxnSpPr>
            <p:cNvPr id="16" name="Straight Connector 31">
              <a:extLst>
                <a:ext uri="{FF2B5EF4-FFF2-40B4-BE49-F238E27FC236}">
                  <a16:creationId xmlns:a16="http://schemas.microsoft.com/office/drawing/2014/main" xmlns="" id="{A3472BE0-CBC1-412B-A173-12FE4BCC1016}"/>
                </a:ext>
              </a:extLst>
            </p:cNvPr>
            <p:cNvCxnSpPr/>
            <p:nvPr/>
          </p:nvCxnSpPr>
          <p:spPr>
            <a:xfrm>
              <a:off x="838200" y="1797154"/>
              <a:ext cx="876300" cy="0"/>
            </a:xfrm>
            <a:prstGeom prst="line">
              <a:avLst/>
            </a:prstGeom>
            <a:noFill/>
            <a:ln w="3175" cap="flat" cmpd="sng" algn="ctr">
              <a:solidFill>
                <a:sysClr val="window" lastClr="FFFFFF">
                  <a:lumMod val="50000"/>
                </a:sysClr>
              </a:solidFill>
              <a:prstDash val="dash"/>
              <a:miter lim="800000"/>
            </a:ln>
            <a:effectLst/>
          </p:spPr>
        </p:cxnSp>
        <p:cxnSp>
          <p:nvCxnSpPr>
            <p:cNvPr id="17" name="Straight Connector 32">
              <a:extLst>
                <a:ext uri="{FF2B5EF4-FFF2-40B4-BE49-F238E27FC236}">
                  <a16:creationId xmlns:a16="http://schemas.microsoft.com/office/drawing/2014/main" xmlns="" id="{01E60411-97C4-4027-A439-88C072EEB7CF}"/>
                </a:ext>
              </a:extLst>
            </p:cNvPr>
            <p:cNvCxnSpPr/>
            <p:nvPr/>
          </p:nvCxnSpPr>
          <p:spPr>
            <a:xfrm>
              <a:off x="838200" y="1797154"/>
              <a:ext cx="0" cy="532463"/>
            </a:xfrm>
            <a:prstGeom prst="line">
              <a:avLst/>
            </a:prstGeom>
            <a:noFill/>
            <a:ln w="3175" cap="flat" cmpd="sng" algn="ctr">
              <a:solidFill>
                <a:sysClr val="window" lastClr="FFFFFF">
                  <a:lumMod val="50000"/>
                </a:sysClr>
              </a:solidFill>
              <a:prstDash val="dash"/>
              <a:miter lim="800000"/>
            </a:ln>
            <a:effectLst/>
          </p:spPr>
        </p:cxnSp>
      </p:grpSp>
      <p:sp>
        <p:nvSpPr>
          <p:cNvPr id="21" name="Oval 36">
            <a:extLst>
              <a:ext uri="{FF2B5EF4-FFF2-40B4-BE49-F238E27FC236}">
                <a16:creationId xmlns:a16="http://schemas.microsoft.com/office/drawing/2014/main" xmlns="" id="{4F56C2B1-51E0-4E1F-8EDD-9335D6790167}"/>
              </a:ext>
            </a:extLst>
          </p:cNvPr>
          <p:cNvSpPr/>
          <p:nvPr/>
        </p:nvSpPr>
        <p:spPr>
          <a:xfrm>
            <a:off x="4339293" y="2907611"/>
            <a:ext cx="471055" cy="471055"/>
          </a:xfrm>
          <a:prstGeom prst="ellipse">
            <a:avLst/>
          </a:prstGeom>
          <a:solidFill>
            <a:sysClr val="window" lastClr="FFFFFF"/>
          </a:solidFill>
          <a:ln w="12700" cap="flat" cmpd="sng" algn="ctr">
            <a:noFill/>
            <a:prstDash val="solid"/>
            <a:miter lim="800000"/>
          </a:ln>
          <a:effectLst/>
        </p:spPr>
        <p:txBody>
          <a:bodyPr rtlCol="0" anchor="ctr"/>
          <a:lstStyle/>
          <a:p>
            <a:pPr algn="ctr">
              <a:defRPr/>
            </a:pPr>
            <a:r>
              <a:rPr lang="en-US" sz="2800" b="1" kern="0" dirty="0">
                <a:solidFill>
                  <a:srgbClr val="063951"/>
                </a:solidFill>
                <a:latin typeface="Calibri" panose="020F0502020204030204"/>
              </a:rPr>
              <a:t>4</a:t>
            </a:r>
          </a:p>
        </p:txBody>
      </p:sp>
      <p:sp>
        <p:nvSpPr>
          <p:cNvPr id="22" name="Oval 37">
            <a:extLst>
              <a:ext uri="{FF2B5EF4-FFF2-40B4-BE49-F238E27FC236}">
                <a16:creationId xmlns:a16="http://schemas.microsoft.com/office/drawing/2014/main" xmlns="" id="{F4043761-D840-4C56-954B-D1E5609019CB}"/>
              </a:ext>
            </a:extLst>
          </p:cNvPr>
          <p:cNvSpPr/>
          <p:nvPr/>
        </p:nvSpPr>
        <p:spPr>
          <a:xfrm>
            <a:off x="7182128" y="2907610"/>
            <a:ext cx="471055" cy="471056"/>
          </a:xfrm>
          <a:prstGeom prst="ellipse">
            <a:avLst/>
          </a:prstGeom>
          <a:solidFill>
            <a:sysClr val="window" lastClr="FFFFFF"/>
          </a:solidFill>
          <a:ln w="12700" cap="flat" cmpd="sng" algn="ctr">
            <a:noFill/>
            <a:prstDash val="solid"/>
            <a:miter lim="800000"/>
          </a:ln>
          <a:effectLst/>
        </p:spPr>
        <p:txBody>
          <a:bodyPr rtlCol="0" anchor="ctr"/>
          <a:lstStyle/>
          <a:p>
            <a:pPr algn="ctr">
              <a:defRPr/>
            </a:pPr>
            <a:r>
              <a:rPr lang="en-US" sz="2800" b="1" kern="0">
                <a:solidFill>
                  <a:srgbClr val="063951"/>
                </a:solidFill>
                <a:latin typeface="Calibri" panose="020F0502020204030204"/>
              </a:rPr>
              <a:t>1</a:t>
            </a:r>
          </a:p>
        </p:txBody>
      </p:sp>
      <p:sp>
        <p:nvSpPr>
          <p:cNvPr id="23" name="Oval 38">
            <a:extLst>
              <a:ext uri="{FF2B5EF4-FFF2-40B4-BE49-F238E27FC236}">
                <a16:creationId xmlns:a16="http://schemas.microsoft.com/office/drawing/2014/main" xmlns="" id="{D25B0C16-7CAE-4EA0-98F7-D331CAB270B4}"/>
              </a:ext>
            </a:extLst>
          </p:cNvPr>
          <p:cNvSpPr/>
          <p:nvPr/>
        </p:nvSpPr>
        <p:spPr>
          <a:xfrm>
            <a:off x="6672784" y="4402404"/>
            <a:ext cx="471055" cy="471055"/>
          </a:xfrm>
          <a:prstGeom prst="ellipse">
            <a:avLst/>
          </a:prstGeom>
          <a:solidFill>
            <a:sysClr val="window" lastClr="FFFFFF"/>
          </a:solidFill>
          <a:ln w="12700" cap="flat" cmpd="sng" algn="ctr">
            <a:noFill/>
            <a:prstDash val="solid"/>
            <a:miter lim="800000"/>
          </a:ln>
          <a:effectLst/>
        </p:spPr>
        <p:txBody>
          <a:bodyPr rtlCol="0" anchor="ctr"/>
          <a:lstStyle/>
          <a:p>
            <a:pPr algn="ctr">
              <a:defRPr/>
            </a:pPr>
            <a:r>
              <a:rPr lang="en-US" sz="2800" b="1" kern="0" dirty="0">
                <a:solidFill>
                  <a:srgbClr val="063951"/>
                </a:solidFill>
                <a:latin typeface="Calibri" panose="020F0502020204030204"/>
              </a:rPr>
              <a:t>2</a:t>
            </a:r>
          </a:p>
        </p:txBody>
      </p:sp>
      <p:sp>
        <p:nvSpPr>
          <p:cNvPr id="24" name="Oval 39">
            <a:extLst>
              <a:ext uri="{FF2B5EF4-FFF2-40B4-BE49-F238E27FC236}">
                <a16:creationId xmlns:a16="http://schemas.microsoft.com/office/drawing/2014/main" xmlns="" id="{FC6CD8D4-46E0-4A13-8860-91E0D97B576A}"/>
              </a:ext>
            </a:extLst>
          </p:cNvPr>
          <p:cNvSpPr/>
          <p:nvPr/>
        </p:nvSpPr>
        <p:spPr>
          <a:xfrm>
            <a:off x="4941762" y="4384054"/>
            <a:ext cx="471055" cy="471055"/>
          </a:xfrm>
          <a:prstGeom prst="ellipse">
            <a:avLst/>
          </a:prstGeom>
          <a:solidFill>
            <a:sysClr val="window" lastClr="FFFFFF"/>
          </a:solidFill>
          <a:ln w="12700" cap="flat" cmpd="sng" algn="ctr">
            <a:noFill/>
            <a:prstDash val="solid"/>
            <a:miter lim="800000"/>
          </a:ln>
          <a:effectLst/>
        </p:spPr>
        <p:txBody>
          <a:bodyPr rtlCol="0" anchor="ctr"/>
          <a:lstStyle/>
          <a:p>
            <a:pPr algn="ctr">
              <a:defRPr/>
            </a:pPr>
            <a:r>
              <a:rPr lang="en-US" sz="2800" b="1" kern="0">
                <a:solidFill>
                  <a:srgbClr val="063951"/>
                </a:solidFill>
                <a:latin typeface="Calibri" panose="020F0502020204030204"/>
              </a:rPr>
              <a:t>3</a:t>
            </a:r>
          </a:p>
        </p:txBody>
      </p:sp>
      <p:sp>
        <p:nvSpPr>
          <p:cNvPr id="25" name="TextBox 41">
            <a:extLst>
              <a:ext uri="{FF2B5EF4-FFF2-40B4-BE49-F238E27FC236}">
                <a16:creationId xmlns:a16="http://schemas.microsoft.com/office/drawing/2014/main" xmlns="" id="{7938A550-40DA-4A07-9EB1-85D2C069E495}"/>
              </a:ext>
            </a:extLst>
          </p:cNvPr>
          <p:cNvSpPr txBox="1"/>
          <p:nvPr/>
        </p:nvSpPr>
        <p:spPr>
          <a:xfrm>
            <a:off x="1592790" y="4807357"/>
            <a:ext cx="1928285" cy="523220"/>
          </a:xfrm>
          <a:prstGeom prst="rect">
            <a:avLst/>
          </a:prstGeom>
          <a:noFill/>
        </p:spPr>
        <p:txBody>
          <a:bodyPr wrap="square" lIns="0" rtlCol="0" anchor="ctr">
            <a:spAutoFit/>
          </a:bodyPr>
          <a:lstStyle/>
          <a:p>
            <a:pPr algn="r"/>
            <a:r>
              <a:rPr lang="en-US" sz="2800" b="1" dirty="0">
                <a:solidFill>
                  <a:srgbClr val="1ED4CB"/>
                </a:solidFill>
                <a:latin typeface="Calibri" panose="020F0502020204030204"/>
              </a:rPr>
              <a:t>Le </a:t>
            </a:r>
            <a:r>
              <a:rPr lang="en-US" sz="2800" b="1" dirty="0" err="1">
                <a:solidFill>
                  <a:srgbClr val="1ED4CB"/>
                </a:solidFill>
                <a:latin typeface="Calibri" panose="020F0502020204030204"/>
              </a:rPr>
              <a:t>reti</a:t>
            </a:r>
            <a:endParaRPr lang="en-US" sz="2800" b="1" dirty="0">
              <a:solidFill>
                <a:srgbClr val="1ED4CB"/>
              </a:solidFill>
              <a:latin typeface="Calibri" panose="020F0502020204030204"/>
            </a:endParaRPr>
          </a:p>
        </p:txBody>
      </p:sp>
      <p:sp>
        <p:nvSpPr>
          <p:cNvPr id="26" name="TextBox 44">
            <a:extLst>
              <a:ext uri="{FF2B5EF4-FFF2-40B4-BE49-F238E27FC236}">
                <a16:creationId xmlns:a16="http://schemas.microsoft.com/office/drawing/2014/main" xmlns="" id="{C4AD3D81-3B2C-4EB8-9994-8D665D45525A}"/>
              </a:ext>
            </a:extLst>
          </p:cNvPr>
          <p:cNvSpPr txBox="1"/>
          <p:nvPr/>
        </p:nvSpPr>
        <p:spPr>
          <a:xfrm>
            <a:off x="2005660" y="1028806"/>
            <a:ext cx="1928285" cy="523220"/>
          </a:xfrm>
          <a:prstGeom prst="rect">
            <a:avLst/>
          </a:prstGeom>
          <a:noFill/>
        </p:spPr>
        <p:txBody>
          <a:bodyPr wrap="square" lIns="0" rtlCol="0" anchor="ctr">
            <a:spAutoFit/>
          </a:bodyPr>
          <a:lstStyle/>
          <a:p>
            <a:pPr algn="r"/>
            <a:r>
              <a:rPr lang="en-US" sz="2800" b="1" dirty="0">
                <a:solidFill>
                  <a:srgbClr val="FFC000"/>
                </a:solidFill>
                <a:latin typeface="Calibri" panose="020F0502020204030204"/>
              </a:rPr>
              <a:t>Le </a:t>
            </a:r>
            <a:r>
              <a:rPr lang="en-US" sz="2800" b="1" dirty="0" err="1">
                <a:solidFill>
                  <a:srgbClr val="FFC000"/>
                </a:solidFill>
                <a:latin typeface="Calibri" panose="020F0502020204030204"/>
              </a:rPr>
              <a:t>centrali</a:t>
            </a:r>
            <a:endParaRPr lang="en-US" sz="2800" b="1" dirty="0">
              <a:solidFill>
                <a:srgbClr val="FFC000"/>
              </a:solidFill>
              <a:latin typeface="Calibri" panose="020F0502020204030204"/>
            </a:endParaRPr>
          </a:p>
        </p:txBody>
      </p:sp>
      <p:sp>
        <p:nvSpPr>
          <p:cNvPr id="27" name="TextBox 47">
            <a:extLst>
              <a:ext uri="{FF2B5EF4-FFF2-40B4-BE49-F238E27FC236}">
                <a16:creationId xmlns:a16="http://schemas.microsoft.com/office/drawing/2014/main" xmlns="" id="{3741BA1E-CE2D-4D60-B845-AA57550FF52B}"/>
              </a:ext>
            </a:extLst>
          </p:cNvPr>
          <p:cNvSpPr txBox="1"/>
          <p:nvPr/>
        </p:nvSpPr>
        <p:spPr>
          <a:xfrm>
            <a:off x="8409970" y="4792790"/>
            <a:ext cx="1224724" cy="523220"/>
          </a:xfrm>
          <a:prstGeom prst="rect">
            <a:avLst/>
          </a:prstGeom>
          <a:noFill/>
        </p:spPr>
        <p:txBody>
          <a:bodyPr wrap="square" lIns="0" rtlCol="0" anchor="ctr">
            <a:spAutoFit/>
          </a:bodyPr>
          <a:lstStyle/>
          <a:p>
            <a:r>
              <a:rPr lang="en-US" sz="2800" b="1" dirty="0">
                <a:solidFill>
                  <a:srgbClr val="E19B33"/>
                </a:solidFill>
                <a:latin typeface="Calibri" panose="020F0502020204030204"/>
              </a:rPr>
              <a:t>Il brand</a:t>
            </a:r>
          </a:p>
        </p:txBody>
      </p:sp>
      <p:sp>
        <p:nvSpPr>
          <p:cNvPr id="28" name="TextBox 50">
            <a:extLst>
              <a:ext uri="{FF2B5EF4-FFF2-40B4-BE49-F238E27FC236}">
                <a16:creationId xmlns:a16="http://schemas.microsoft.com/office/drawing/2014/main" xmlns="" id="{ABE826AA-CEB9-40EC-9764-7423371BD1EC}"/>
              </a:ext>
            </a:extLst>
          </p:cNvPr>
          <p:cNvSpPr txBox="1"/>
          <p:nvPr/>
        </p:nvSpPr>
        <p:spPr>
          <a:xfrm>
            <a:off x="8249107" y="1014754"/>
            <a:ext cx="2549351" cy="523220"/>
          </a:xfrm>
          <a:prstGeom prst="rect">
            <a:avLst/>
          </a:prstGeom>
          <a:noFill/>
        </p:spPr>
        <p:txBody>
          <a:bodyPr wrap="square" lIns="0" rtlCol="0" anchor="ctr">
            <a:spAutoFit/>
          </a:bodyPr>
          <a:lstStyle/>
          <a:p>
            <a:r>
              <a:rPr lang="en-US" sz="2800" b="1" dirty="0">
                <a:solidFill>
                  <a:srgbClr val="C00000"/>
                </a:solidFill>
                <a:latin typeface="Calibri" panose="020F0502020204030204"/>
              </a:rPr>
              <a:t>Il pool </a:t>
            </a:r>
            <a:r>
              <a:rPr lang="en-US" sz="2800" b="1" dirty="0" err="1">
                <a:solidFill>
                  <a:srgbClr val="C00000"/>
                </a:solidFill>
                <a:latin typeface="Calibri" panose="020F0502020204030204"/>
              </a:rPr>
              <a:t>sanitario</a:t>
            </a:r>
            <a:endParaRPr lang="en-US" sz="2800" b="1" dirty="0">
              <a:solidFill>
                <a:srgbClr val="C00000"/>
              </a:solidFill>
              <a:latin typeface="Calibri" panose="020F0502020204030204"/>
            </a:endParaRPr>
          </a:p>
        </p:txBody>
      </p:sp>
      <p:sp>
        <p:nvSpPr>
          <p:cNvPr id="29" name="Freeform 425">
            <a:extLst>
              <a:ext uri="{FF2B5EF4-FFF2-40B4-BE49-F238E27FC236}">
                <a16:creationId xmlns:a16="http://schemas.microsoft.com/office/drawing/2014/main" xmlns="" id="{CA3C4F92-4FBC-4D64-B0B7-C5AA18220C40}"/>
              </a:ext>
            </a:extLst>
          </p:cNvPr>
          <p:cNvSpPr>
            <a:spLocks noChangeAspect="1"/>
          </p:cNvSpPr>
          <p:nvPr/>
        </p:nvSpPr>
        <p:spPr>
          <a:xfrm>
            <a:off x="4097980" y="925187"/>
            <a:ext cx="603001" cy="563263"/>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rgbClr val="EBCB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prstClr val="black"/>
              </a:solidFill>
              <a:latin typeface="Calibri" panose="020F0502020204030204"/>
              <a:ea typeface="Arial Unicode MS" panose="020B0604020202020204" pitchFamily="34" charset="-128"/>
              <a:cs typeface="Arial" panose="020B0604020202020204" pitchFamily="34" charset="0"/>
            </a:endParaRPr>
          </a:p>
        </p:txBody>
      </p:sp>
      <p:pic>
        <p:nvPicPr>
          <p:cNvPr id="30" name="Picture 2">
            <a:extLst>
              <a:ext uri="{FF2B5EF4-FFF2-40B4-BE49-F238E27FC236}">
                <a16:creationId xmlns:a16="http://schemas.microsoft.com/office/drawing/2014/main" xmlns="" id="{E3B3CB69-452E-4254-B98C-64BBC72ACC1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49821" y="772318"/>
            <a:ext cx="835251" cy="84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2" descr="Image result for tecnologia icon">
            <a:extLst>
              <a:ext uri="{FF2B5EF4-FFF2-40B4-BE49-F238E27FC236}">
                <a16:creationId xmlns:a16="http://schemas.microsoft.com/office/drawing/2014/main" xmlns="" id="{61922574-FD26-4BAA-8485-D26C4918CD45}"/>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xmlns="">
                  <a14:imgLayer r:embed="rId5">
                    <a14:imgEffect>
                      <a14:artisticPhotocopy/>
                    </a14:imgEffect>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3732135" y="4546581"/>
            <a:ext cx="704140" cy="704140"/>
          </a:xfrm>
          <a:prstGeom prst="flowChartConnector">
            <a:avLst/>
          </a:prstGeom>
          <a:solidFill>
            <a:srgbClr val="00CC99"/>
          </a:solidFill>
          <a:ln>
            <a:noFill/>
          </a:ln>
          <a:extLst/>
        </p:spPr>
      </p:pic>
      <p:sp>
        <p:nvSpPr>
          <p:cNvPr id="33" name="CasellaDiTesto 52">
            <a:extLst>
              <a:ext uri="{FF2B5EF4-FFF2-40B4-BE49-F238E27FC236}">
                <a16:creationId xmlns:a16="http://schemas.microsoft.com/office/drawing/2014/main" xmlns="" id="{B8CEC541-E52E-4559-A35B-580151C2D69C}"/>
              </a:ext>
            </a:extLst>
          </p:cNvPr>
          <p:cNvSpPr txBox="1"/>
          <p:nvPr/>
        </p:nvSpPr>
        <p:spPr>
          <a:xfrm>
            <a:off x="1621063" y="1448892"/>
            <a:ext cx="3546265" cy="830997"/>
          </a:xfrm>
          <a:prstGeom prst="rect">
            <a:avLst/>
          </a:prstGeom>
          <a:noFill/>
        </p:spPr>
        <p:txBody>
          <a:bodyPr wrap="square">
            <a:spAutoFit/>
          </a:bodyPr>
          <a:lstStyle/>
          <a:p>
            <a:pPr algn="just">
              <a:defRPr/>
            </a:pPr>
            <a:endParaRPr lang="it-IT" sz="1200" b="1" dirty="0">
              <a:solidFill>
                <a:schemeClr val="bg1"/>
              </a:solidFill>
            </a:endParaRPr>
          </a:p>
          <a:p>
            <a:pPr indent="-285750" algn="just">
              <a:buFont typeface="Wingdings" pitchFamily="2" charset="2"/>
              <a:buChar char="§"/>
              <a:defRPr/>
            </a:pPr>
            <a:r>
              <a:rPr lang="it-IT" sz="1200" b="1" dirty="0">
                <a:solidFill>
                  <a:schemeClr val="bg1"/>
                </a:solidFill>
              </a:rPr>
              <a:t>586.793	assistenze Auto</a:t>
            </a:r>
          </a:p>
          <a:p>
            <a:pPr marL="285750" indent="-285750" algn="just" defTabSz="457200">
              <a:buFont typeface="Wingdings" pitchFamily="2" charset="2"/>
              <a:buChar char="§"/>
              <a:defRPr/>
            </a:pPr>
            <a:r>
              <a:rPr lang="it-IT" sz="1200" b="1" dirty="0">
                <a:solidFill>
                  <a:schemeClr val="bg1"/>
                </a:solidFill>
              </a:rPr>
              <a:t>116.857</a:t>
            </a:r>
            <a:r>
              <a:rPr lang="it-IT" sz="1200" b="1" dirty="0">
                <a:solidFill>
                  <a:schemeClr val="bg1"/>
                </a:solidFill>
                <a:cs typeface="Arial" charset="0"/>
              </a:rPr>
              <a:t>	assistenze </a:t>
            </a:r>
            <a:r>
              <a:rPr lang="it-IT" sz="1200" b="1" i="1" dirty="0">
                <a:solidFill>
                  <a:schemeClr val="bg1"/>
                </a:solidFill>
                <a:cs typeface="Arial" charset="0"/>
              </a:rPr>
              <a:t>Casa e Famiglia</a:t>
            </a:r>
          </a:p>
          <a:p>
            <a:pPr marL="285750" indent="-285750" algn="just" defTabSz="457200">
              <a:buFont typeface="Wingdings" pitchFamily="2" charset="2"/>
              <a:buChar char="§"/>
              <a:defRPr/>
            </a:pPr>
            <a:r>
              <a:rPr lang="it-IT" sz="1200" b="1" dirty="0">
                <a:solidFill>
                  <a:schemeClr val="bg1"/>
                </a:solidFill>
              </a:rPr>
              <a:t>21.060	assistenze Sanitarie</a:t>
            </a:r>
          </a:p>
        </p:txBody>
      </p:sp>
      <p:sp>
        <p:nvSpPr>
          <p:cNvPr id="34" name="CasellaDiTesto 53">
            <a:extLst>
              <a:ext uri="{FF2B5EF4-FFF2-40B4-BE49-F238E27FC236}">
                <a16:creationId xmlns:a16="http://schemas.microsoft.com/office/drawing/2014/main" xmlns="" id="{F6253CD3-1232-4A47-9F45-F5D72F587C54}"/>
              </a:ext>
            </a:extLst>
          </p:cNvPr>
          <p:cNvSpPr txBox="1"/>
          <p:nvPr/>
        </p:nvSpPr>
        <p:spPr>
          <a:xfrm>
            <a:off x="7244068" y="1626408"/>
            <a:ext cx="3556529" cy="646331"/>
          </a:xfrm>
          <a:prstGeom prst="rect">
            <a:avLst/>
          </a:prstGeom>
          <a:noFill/>
        </p:spPr>
        <p:txBody>
          <a:bodyPr wrap="square">
            <a:spAutoFit/>
          </a:bodyPr>
          <a:lstStyle/>
          <a:p>
            <a:pPr algn="just" defTabSz="457200">
              <a:defRPr/>
            </a:pPr>
            <a:r>
              <a:rPr lang="it-IT" sz="1200" b="1" dirty="0">
                <a:solidFill>
                  <a:schemeClr val="bg1"/>
                </a:solidFill>
                <a:cs typeface="Arial" charset="0"/>
              </a:rPr>
              <a:t>Composto da 50 operatori altamente ha gestito:</a:t>
            </a:r>
          </a:p>
          <a:p>
            <a:pPr marL="536575" indent="-274638" algn="just" defTabSz="254000">
              <a:buFont typeface="Wingdings" pitchFamily="2" charset="2"/>
              <a:buChar char="§"/>
              <a:defRPr/>
            </a:pPr>
            <a:r>
              <a:rPr lang="it-IT" sz="1200" b="1" dirty="0">
                <a:solidFill>
                  <a:schemeClr val="bg1"/>
                </a:solidFill>
                <a:cs typeface="Arial" charset="0"/>
              </a:rPr>
              <a:t>7.163 contatti medico – paziente</a:t>
            </a:r>
          </a:p>
          <a:p>
            <a:pPr marL="536575" indent="-274638" algn="just" defTabSz="254000">
              <a:buFont typeface="Wingdings" pitchFamily="2" charset="2"/>
              <a:buChar char="§"/>
              <a:defRPr/>
            </a:pPr>
            <a:r>
              <a:rPr lang="it-IT" sz="1200" b="1" dirty="0">
                <a:solidFill>
                  <a:schemeClr val="bg1"/>
                </a:solidFill>
                <a:cs typeface="Arial" charset="0"/>
              </a:rPr>
              <a:t>13.200 prestazioni erogate</a:t>
            </a:r>
          </a:p>
        </p:txBody>
      </p:sp>
      <p:sp>
        <p:nvSpPr>
          <p:cNvPr id="35" name="CasellaDiTesto 35">
            <a:extLst>
              <a:ext uri="{FF2B5EF4-FFF2-40B4-BE49-F238E27FC236}">
                <a16:creationId xmlns:a16="http://schemas.microsoft.com/office/drawing/2014/main" xmlns="" id="{E6DCEB9A-1FDA-4389-B17D-E5CA784B7E2D}"/>
              </a:ext>
            </a:extLst>
          </p:cNvPr>
          <p:cNvSpPr txBox="1">
            <a:spLocks noChangeArrowheads="1"/>
          </p:cNvSpPr>
          <p:nvPr/>
        </p:nvSpPr>
        <p:spPr bwMode="auto">
          <a:xfrm>
            <a:off x="1592790" y="5473827"/>
            <a:ext cx="42375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Aft>
                <a:spcPct val="30000"/>
              </a:spcAft>
              <a:buFont typeface="Wingdings" pitchFamily="2" charset="2"/>
              <a:buChar char="§"/>
              <a:defRPr sz="2200" b="1">
                <a:solidFill>
                  <a:schemeClr val="tx1"/>
                </a:solidFill>
                <a:latin typeface="Arial" pitchFamily="34" charset="0"/>
                <a:cs typeface="Arial" pitchFamily="34" charset="0"/>
              </a:defRPr>
            </a:lvl1pPr>
            <a:lvl2pPr marL="742950" indent="-285750" eaLnBrk="0" hangingPunct="0">
              <a:spcAft>
                <a:spcPct val="30000"/>
              </a:spcAft>
              <a:buChar char="–"/>
              <a:defRPr sz="2800">
                <a:solidFill>
                  <a:schemeClr val="tx2"/>
                </a:solidFill>
                <a:latin typeface="Arial" pitchFamily="34" charset="0"/>
                <a:cs typeface="Arial" pitchFamily="34" charset="0"/>
              </a:defRPr>
            </a:lvl2pPr>
            <a:lvl3pPr marL="1143000" indent="-228600" eaLnBrk="0" hangingPunct="0">
              <a:spcAft>
                <a:spcPct val="30000"/>
              </a:spcAft>
              <a:buSzPct val="70000"/>
              <a:buFont typeface="Wingdings" pitchFamily="2" charset="2"/>
              <a:buChar char="l"/>
              <a:defRPr sz="1600">
                <a:solidFill>
                  <a:schemeClr val="tx2"/>
                </a:solidFill>
                <a:latin typeface="Arial" pitchFamily="34" charset="0"/>
                <a:cs typeface="Arial" pitchFamily="34" charset="0"/>
              </a:defRPr>
            </a:lvl3pPr>
            <a:lvl4pPr marL="1600200" indent="-228600" eaLnBrk="0" hangingPunct="0">
              <a:spcAft>
                <a:spcPct val="30000"/>
              </a:spcAft>
              <a:buSzPct val="60000"/>
              <a:buFont typeface="Wingdings" pitchFamily="2" charset="2"/>
              <a:buChar char="§"/>
              <a:defRPr sz="1300">
                <a:solidFill>
                  <a:schemeClr val="tx2"/>
                </a:solidFill>
                <a:latin typeface="Arial" pitchFamily="34" charset="0"/>
                <a:cs typeface="Arial" pitchFamily="34" charset="0"/>
              </a:defRPr>
            </a:lvl4pPr>
            <a:lvl5pPr marL="2057400" indent="-228600" eaLnBrk="0" hangingPunct="0">
              <a:spcAft>
                <a:spcPct val="30000"/>
              </a:spcAft>
              <a:buChar char="-"/>
              <a:defRPr sz="1000">
                <a:solidFill>
                  <a:schemeClr val="tx2"/>
                </a:solidFill>
                <a:latin typeface="Arial" pitchFamily="34" charset="0"/>
                <a:cs typeface="Arial" pitchFamily="34" charset="0"/>
              </a:defRPr>
            </a:lvl5pPr>
            <a:lvl6pPr marL="2514600" indent="-228600" eaLnBrk="0" fontAlgn="base" hangingPunct="0">
              <a:spcBef>
                <a:spcPct val="0"/>
              </a:spcBef>
              <a:spcAft>
                <a:spcPct val="30000"/>
              </a:spcAft>
              <a:buChar char="-"/>
              <a:defRPr sz="1000">
                <a:solidFill>
                  <a:schemeClr val="tx2"/>
                </a:solidFill>
                <a:latin typeface="Arial" pitchFamily="34" charset="0"/>
                <a:cs typeface="Arial" pitchFamily="34" charset="0"/>
              </a:defRPr>
            </a:lvl6pPr>
            <a:lvl7pPr marL="2971800" indent="-228600" eaLnBrk="0" fontAlgn="base" hangingPunct="0">
              <a:spcBef>
                <a:spcPct val="0"/>
              </a:spcBef>
              <a:spcAft>
                <a:spcPct val="30000"/>
              </a:spcAft>
              <a:buChar char="-"/>
              <a:defRPr sz="1000">
                <a:solidFill>
                  <a:schemeClr val="tx2"/>
                </a:solidFill>
                <a:latin typeface="Arial" pitchFamily="34" charset="0"/>
                <a:cs typeface="Arial" pitchFamily="34" charset="0"/>
              </a:defRPr>
            </a:lvl7pPr>
            <a:lvl8pPr marL="3429000" indent="-228600" eaLnBrk="0" fontAlgn="base" hangingPunct="0">
              <a:spcBef>
                <a:spcPct val="0"/>
              </a:spcBef>
              <a:spcAft>
                <a:spcPct val="30000"/>
              </a:spcAft>
              <a:buChar char="-"/>
              <a:defRPr sz="1000">
                <a:solidFill>
                  <a:schemeClr val="tx2"/>
                </a:solidFill>
                <a:latin typeface="Arial" pitchFamily="34" charset="0"/>
                <a:cs typeface="Arial" pitchFamily="34" charset="0"/>
              </a:defRPr>
            </a:lvl8pPr>
            <a:lvl9pPr marL="3886200" indent="-228600" eaLnBrk="0" fontAlgn="base" hangingPunct="0">
              <a:spcBef>
                <a:spcPct val="0"/>
              </a:spcBef>
              <a:spcAft>
                <a:spcPct val="30000"/>
              </a:spcAft>
              <a:buChar char="-"/>
              <a:defRPr sz="1000">
                <a:solidFill>
                  <a:schemeClr val="tx2"/>
                </a:solidFill>
                <a:latin typeface="Arial" pitchFamily="34" charset="0"/>
                <a:cs typeface="Arial" pitchFamily="34" charset="0"/>
              </a:defRPr>
            </a:lvl9pPr>
          </a:lstStyle>
          <a:p>
            <a:pPr algn="just" defTabSz="457200" eaLnBrk="1" hangingPunct="1">
              <a:spcAft>
                <a:spcPct val="0"/>
              </a:spcAft>
              <a:buFontTx/>
              <a:buNone/>
            </a:pPr>
            <a:r>
              <a:rPr lang="it-IT" altLang="it-IT" sz="1200" dirty="0">
                <a:solidFill>
                  <a:schemeClr val="bg1"/>
                </a:solidFill>
                <a:latin typeface="+mn-lt"/>
              </a:rPr>
              <a:t>Attività di assistenza su tutto il territorio:</a:t>
            </a:r>
            <a:endParaRPr lang="it-IT" altLang="it-IT" sz="1200" i="1" dirty="0">
              <a:solidFill>
                <a:schemeClr val="bg1"/>
              </a:solidFill>
              <a:latin typeface="+mn-lt"/>
            </a:endParaRPr>
          </a:p>
          <a:p>
            <a:pPr marL="171450" indent="-171450" algn="just" defTabSz="457200" eaLnBrk="1" hangingPunct="1">
              <a:spcAft>
                <a:spcPct val="0"/>
              </a:spcAft>
            </a:pPr>
            <a:r>
              <a:rPr lang="it-IT" altLang="it-IT" sz="1200" i="1" dirty="0">
                <a:solidFill>
                  <a:schemeClr val="bg1"/>
                </a:solidFill>
                <a:latin typeface="+mn-lt"/>
              </a:rPr>
              <a:t>Area Salute</a:t>
            </a:r>
            <a:r>
              <a:rPr lang="it-IT" altLang="it-IT" sz="1200" dirty="0">
                <a:solidFill>
                  <a:schemeClr val="bg1"/>
                </a:solidFill>
                <a:latin typeface="+mn-lt"/>
              </a:rPr>
              <a:t>	            2.223  (infermieri, medici, laboratori…)</a:t>
            </a:r>
          </a:p>
          <a:p>
            <a:pPr marL="171450" indent="-171450" algn="just" defTabSz="457200" eaLnBrk="1" hangingPunct="1">
              <a:spcAft>
                <a:spcPct val="0"/>
              </a:spcAft>
            </a:pPr>
            <a:r>
              <a:rPr lang="it-IT" altLang="it-IT" sz="1200" i="1" dirty="0">
                <a:solidFill>
                  <a:schemeClr val="bg1"/>
                </a:solidFill>
                <a:latin typeface="+mn-lt"/>
              </a:rPr>
              <a:t>Area Auto		   </a:t>
            </a:r>
            <a:r>
              <a:rPr lang="it-IT" altLang="it-IT" sz="1200" dirty="0">
                <a:solidFill>
                  <a:schemeClr val="bg1"/>
                </a:solidFill>
                <a:latin typeface="+mn-lt"/>
              </a:rPr>
              <a:t>744	(soccorso stradale  + centri </a:t>
            </a:r>
            <a:r>
              <a:rPr lang="it-IT" altLang="it-IT" sz="1200" dirty="0" err="1">
                <a:solidFill>
                  <a:schemeClr val="bg1"/>
                </a:solidFill>
                <a:latin typeface="+mn-lt"/>
              </a:rPr>
              <a:t>rent</a:t>
            </a:r>
            <a:r>
              <a:rPr lang="it-IT" altLang="it-IT" sz="1200" dirty="0">
                <a:solidFill>
                  <a:schemeClr val="bg1"/>
                </a:solidFill>
                <a:latin typeface="+mn-lt"/>
              </a:rPr>
              <a:t>)</a:t>
            </a:r>
          </a:p>
          <a:p>
            <a:pPr marL="171450" indent="-171450" algn="just" defTabSz="457200" eaLnBrk="1" hangingPunct="1">
              <a:spcAft>
                <a:spcPct val="0"/>
              </a:spcAft>
            </a:pPr>
            <a:r>
              <a:rPr lang="it-IT" altLang="it-IT" sz="1200" i="1" dirty="0">
                <a:solidFill>
                  <a:schemeClr val="bg1"/>
                </a:solidFill>
                <a:latin typeface="+mn-lt"/>
              </a:rPr>
              <a:t>Area Casa 		</a:t>
            </a:r>
            <a:r>
              <a:rPr lang="it-IT" altLang="it-IT" sz="1200" dirty="0">
                <a:solidFill>
                  <a:schemeClr val="bg1"/>
                </a:solidFill>
                <a:latin typeface="+mn-lt"/>
              </a:rPr>
              <a:t>1.263 	(idraulici, fabbri, vetrai…)</a:t>
            </a:r>
          </a:p>
          <a:p>
            <a:pPr marL="171450" indent="-171450" algn="just" defTabSz="457200" eaLnBrk="1" hangingPunct="1">
              <a:spcAft>
                <a:spcPct val="0"/>
              </a:spcAft>
            </a:pPr>
            <a:r>
              <a:rPr lang="it-IT" altLang="it-IT" sz="1200" dirty="0">
                <a:solidFill>
                  <a:schemeClr val="bg1"/>
                </a:solidFill>
                <a:latin typeface="+mn-lt"/>
              </a:rPr>
              <a:t>Area Viaggi	                 20	(equipe mediche partenti)</a:t>
            </a:r>
          </a:p>
        </p:txBody>
      </p:sp>
      <p:sp>
        <p:nvSpPr>
          <p:cNvPr id="36" name="CasellaDiTesto 55">
            <a:extLst>
              <a:ext uri="{FF2B5EF4-FFF2-40B4-BE49-F238E27FC236}">
                <a16:creationId xmlns:a16="http://schemas.microsoft.com/office/drawing/2014/main" xmlns="" id="{D4B78F10-63F9-48C5-A010-0FA120F37818}"/>
              </a:ext>
            </a:extLst>
          </p:cNvPr>
          <p:cNvSpPr txBox="1"/>
          <p:nvPr/>
        </p:nvSpPr>
        <p:spPr>
          <a:xfrm>
            <a:off x="7408394" y="5473827"/>
            <a:ext cx="3447821" cy="1015663"/>
          </a:xfrm>
          <a:prstGeom prst="rect">
            <a:avLst/>
          </a:prstGeom>
          <a:noFill/>
        </p:spPr>
        <p:txBody>
          <a:bodyPr wrap="square">
            <a:spAutoFit/>
          </a:bodyPr>
          <a:lstStyle/>
          <a:p>
            <a:pPr algn="just" defTabSz="457200">
              <a:defRPr/>
            </a:pPr>
            <a:r>
              <a:rPr lang="it-IT" sz="1200" b="1" dirty="0">
                <a:solidFill>
                  <a:schemeClr val="bg1"/>
                </a:solidFill>
                <a:cs typeface="Arial" charset="0"/>
              </a:rPr>
              <a:t>Le performance </a:t>
            </a:r>
            <a:r>
              <a:rPr lang="it-IT" sz="1200" b="1" i="1" dirty="0">
                <a:solidFill>
                  <a:schemeClr val="bg1"/>
                </a:solidFill>
                <a:cs typeface="Arial" charset="0"/>
              </a:rPr>
              <a:t>outstanding </a:t>
            </a:r>
            <a:r>
              <a:rPr lang="it-IT" sz="1200" b="1" dirty="0">
                <a:solidFill>
                  <a:schemeClr val="bg1"/>
                </a:solidFill>
                <a:cs typeface="Arial" charset="0"/>
              </a:rPr>
              <a:t>per il mercato assicurativo:</a:t>
            </a:r>
          </a:p>
          <a:p>
            <a:pPr marL="285750" indent="-285750" algn="just" defTabSz="457200">
              <a:buFont typeface="Wingdings" pitchFamily="2" charset="2"/>
              <a:buChar char="§"/>
              <a:defRPr/>
            </a:pPr>
            <a:r>
              <a:rPr lang="it-IT" sz="1200" b="1" dirty="0">
                <a:solidFill>
                  <a:schemeClr val="bg1"/>
                </a:solidFill>
                <a:cs typeface="Arial" charset="0"/>
              </a:rPr>
              <a:t>Brand </a:t>
            </a:r>
            <a:r>
              <a:rPr lang="it-IT" sz="1200" b="1" dirty="0" err="1">
                <a:solidFill>
                  <a:schemeClr val="bg1"/>
                </a:solidFill>
                <a:cs typeface="Arial" charset="0"/>
              </a:rPr>
              <a:t>Awareness</a:t>
            </a:r>
            <a:r>
              <a:rPr lang="it-IT" sz="1200" b="1" dirty="0">
                <a:solidFill>
                  <a:schemeClr val="bg1"/>
                </a:solidFill>
                <a:cs typeface="Arial" charset="0"/>
              </a:rPr>
              <a:t> (spontanea):	28,7%</a:t>
            </a:r>
          </a:p>
          <a:p>
            <a:pPr marL="285750" indent="-285750" algn="just" defTabSz="457200">
              <a:buFont typeface="Wingdings" pitchFamily="2" charset="2"/>
              <a:buChar char="§"/>
              <a:defRPr/>
            </a:pPr>
            <a:r>
              <a:rPr lang="it-IT" sz="1200" b="1" dirty="0">
                <a:solidFill>
                  <a:schemeClr val="bg1"/>
                </a:solidFill>
                <a:cs typeface="Arial" charset="0"/>
              </a:rPr>
              <a:t>Brand </a:t>
            </a:r>
            <a:r>
              <a:rPr lang="it-IT" sz="1200" b="1" dirty="0" err="1">
                <a:solidFill>
                  <a:schemeClr val="bg1"/>
                </a:solidFill>
                <a:cs typeface="Arial" charset="0"/>
              </a:rPr>
              <a:t>Awareness</a:t>
            </a:r>
            <a:r>
              <a:rPr lang="it-IT" sz="1200" b="1" dirty="0">
                <a:solidFill>
                  <a:schemeClr val="bg1"/>
                </a:solidFill>
                <a:cs typeface="Arial" charset="0"/>
              </a:rPr>
              <a:t> (sollecitata):	56%</a:t>
            </a:r>
          </a:p>
          <a:p>
            <a:pPr algn="just" defTabSz="457200">
              <a:defRPr/>
            </a:pPr>
            <a:endParaRPr lang="it-IT" sz="1200" b="1" dirty="0">
              <a:solidFill>
                <a:schemeClr val="bg1"/>
              </a:solidFill>
              <a:cs typeface="Arial" charset="0"/>
            </a:endParaRPr>
          </a:p>
        </p:txBody>
      </p:sp>
      <p:pic>
        <p:nvPicPr>
          <p:cNvPr id="38" name="Immagine 37">
            <a:extLst>
              <a:ext uri="{FF2B5EF4-FFF2-40B4-BE49-F238E27FC236}">
                <a16:creationId xmlns:a16="http://schemas.microsoft.com/office/drawing/2014/main" xmlns="" id="{2EDDCCCC-8693-4CB8-992F-7ED03C54796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39" name="Immagine 38">
            <a:extLst>
              <a:ext uri="{FF2B5EF4-FFF2-40B4-BE49-F238E27FC236}">
                <a16:creationId xmlns:a16="http://schemas.microsoft.com/office/drawing/2014/main" xmlns="" id="{E711AA25-08D1-48EF-82DD-38EC48D60219}"/>
              </a:ext>
            </a:extLst>
          </p:cNvPr>
          <p:cNvPicPr>
            <a:picLocks noChangeAspect="1"/>
          </p:cNvPicPr>
          <p:nvPr/>
        </p:nvPicPr>
        <p:blipFill>
          <a:blip r:embed="rId7" cstate="print">
            <a:extLst>
              <a:ext uri="{BEBA8EAE-BF5A-486C-A8C5-ECC9F3942E4B}">
                <a14:imgProps xmlns:a14="http://schemas.microsoft.com/office/drawing/2010/main" xmlns="">
                  <a14:imgLayer r:embed="rId8">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
        <p:nvSpPr>
          <p:cNvPr id="40" name="Rettangolo 39">
            <a:extLst>
              <a:ext uri="{FF2B5EF4-FFF2-40B4-BE49-F238E27FC236}">
                <a16:creationId xmlns:a16="http://schemas.microsoft.com/office/drawing/2014/main" xmlns="" id="{9BE0F16E-30C7-4D29-AF5C-9C2C20344981}"/>
              </a:ext>
            </a:extLst>
          </p:cNvPr>
          <p:cNvSpPr/>
          <p:nvPr/>
        </p:nvSpPr>
        <p:spPr>
          <a:xfrm>
            <a:off x="4555602" y="170341"/>
            <a:ext cx="2629054"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ALCUNI DATI…</a:t>
            </a:r>
          </a:p>
        </p:txBody>
      </p:sp>
    </p:spTree>
    <p:extLst>
      <p:ext uri="{BB962C8B-B14F-4D97-AF65-F5344CB8AC3E}">
        <p14:creationId xmlns:p14="http://schemas.microsoft.com/office/powerpoint/2010/main" xmlns="" val="33953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4">
            <a:extLst>
              <a:ext uri="{FF2B5EF4-FFF2-40B4-BE49-F238E27FC236}">
                <a16:creationId xmlns:a16="http://schemas.microsoft.com/office/drawing/2014/main" xmlns="" id="{6CBFFE0D-C471-4FC1-83DC-4D4C15B7CB4E}"/>
              </a:ext>
            </a:extLst>
          </p:cNvPr>
          <p:cNvSpPr/>
          <p:nvPr/>
        </p:nvSpPr>
        <p:spPr>
          <a:xfrm>
            <a:off x="3208268" y="277218"/>
            <a:ext cx="6155018"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IL BROKER: SOLARI ASSICURAZIONI</a:t>
            </a:r>
          </a:p>
        </p:txBody>
      </p:sp>
      <p:pic>
        <p:nvPicPr>
          <p:cNvPr id="29" name="Immagine 28">
            <a:extLst>
              <a:ext uri="{FF2B5EF4-FFF2-40B4-BE49-F238E27FC236}">
                <a16:creationId xmlns:a16="http://schemas.microsoft.com/office/drawing/2014/main" xmlns="" id="{8DD95FE0-6475-4069-B208-3377A79DD18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30" name="Immagine 29">
            <a:extLst>
              <a:ext uri="{FF2B5EF4-FFF2-40B4-BE49-F238E27FC236}">
                <a16:creationId xmlns:a16="http://schemas.microsoft.com/office/drawing/2014/main" xmlns="" id="{9C9E02C0-7075-40BE-AD6B-2CE3C229A058}"/>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370879" y="6273585"/>
            <a:ext cx="678617" cy="584415"/>
          </a:xfrm>
          <a:prstGeom prst="rect">
            <a:avLst/>
          </a:prstGeom>
        </p:spPr>
      </p:pic>
      <p:graphicFrame>
        <p:nvGraphicFramePr>
          <p:cNvPr id="15" name="Diagramma 14"/>
          <p:cNvGraphicFramePr/>
          <p:nvPr/>
        </p:nvGraphicFramePr>
        <p:xfrm>
          <a:off x="1663863" y="843149"/>
          <a:ext cx="9700821" cy="5462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Rettangolo con angoli arrotondati 5">
            <a:extLst>
              <a:ext uri="{FF2B5EF4-FFF2-40B4-BE49-F238E27FC236}">
                <a16:creationId xmlns:a16="http://schemas.microsoft.com/office/drawing/2014/main" xmlns="" id="{B33D1369-C729-45DC-A3BF-4B777A177C20}"/>
              </a:ext>
            </a:extLst>
          </p:cNvPr>
          <p:cNvSpPr/>
          <p:nvPr/>
        </p:nvSpPr>
        <p:spPr>
          <a:xfrm>
            <a:off x="328809" y="1106515"/>
            <a:ext cx="5111063" cy="1760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 </a:t>
            </a:r>
            <a:r>
              <a:rPr lang="it-IT" b="1" dirty="0"/>
              <a:t>Ernesto Solari Assicurazioni</a:t>
            </a:r>
            <a:r>
              <a:rPr lang="it-IT" dirty="0"/>
              <a:t> prende il nome dal suo fondatore e presidente Ernesto Solari, nato a Genova nel 1935 e presente nel mondo assicurativo fin dal 1958</a:t>
            </a:r>
          </a:p>
        </p:txBody>
      </p:sp>
      <p:sp>
        <p:nvSpPr>
          <p:cNvPr id="17" name="CasellaDiTesto 16"/>
          <p:cNvSpPr txBox="1"/>
          <p:nvPr/>
        </p:nvSpPr>
        <p:spPr>
          <a:xfrm>
            <a:off x="5688280" y="3111334"/>
            <a:ext cx="3621974" cy="950026"/>
          </a:xfrm>
          <a:prstGeom prst="rect">
            <a:avLst/>
          </a:prstGeom>
          <a:noFill/>
        </p:spPr>
        <p:txBody>
          <a:bodyPr wrap="square" rtlCol="0">
            <a:spAutoFit/>
          </a:bodyPr>
          <a:lstStyle/>
          <a:p>
            <a:r>
              <a:rPr lang="it-IT" b="1" dirty="0">
                <a:solidFill>
                  <a:schemeClr val="bg1"/>
                </a:solidFill>
              </a:rPr>
              <a:t>GESTIONE E ISTRUZIONE DEI SINISTRI CON GLI ASSICURATORI</a:t>
            </a:r>
          </a:p>
          <a:p>
            <a:r>
              <a:rPr lang="it-IT" b="1" dirty="0">
                <a:solidFill>
                  <a:schemeClr val="bg1"/>
                </a:solidFill>
              </a:rPr>
              <a:t>AFFIANCAMENTO AL CLIENTE</a:t>
            </a:r>
          </a:p>
        </p:txBody>
      </p:sp>
    </p:spTree>
    <p:extLst>
      <p:ext uri="{BB962C8B-B14F-4D97-AF65-F5344CB8AC3E}">
        <p14:creationId xmlns:p14="http://schemas.microsoft.com/office/powerpoint/2010/main" xmlns="" val="31438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310" y="11099"/>
            <a:ext cx="12192000" cy="6858000"/>
          </a:xfrm>
          <a:prstGeom prst="rect">
            <a:avLst/>
          </a:prstGeom>
        </p:spPr>
      </p:pic>
      <p:sp>
        <p:nvSpPr>
          <p:cNvPr id="5" name="Rettangolo 4">
            <a:extLst>
              <a:ext uri="{FF2B5EF4-FFF2-40B4-BE49-F238E27FC236}">
                <a16:creationId xmlns:a16="http://schemas.microsoft.com/office/drawing/2014/main" xmlns="" id="{18995F57-232E-485A-BCFF-6DF34415CF0D}"/>
              </a:ext>
            </a:extLst>
          </p:cNvPr>
          <p:cNvSpPr/>
          <p:nvPr/>
        </p:nvSpPr>
        <p:spPr>
          <a:xfrm>
            <a:off x="4452639" y="135764"/>
            <a:ext cx="2687723" cy="584775"/>
          </a:xfrm>
          <a:prstGeom prst="rect">
            <a:avLst/>
          </a:prstGeom>
        </p:spPr>
        <p:txBody>
          <a:bodyPr wrap="none">
            <a:spAutoFit/>
          </a:bodyPr>
          <a:lstStyle/>
          <a:p>
            <a:pPr algn="ctr"/>
            <a:r>
              <a:rPr lang="it-IT" sz="3200" b="1" dirty="0">
                <a:solidFill>
                  <a:srgbClr val="FF0000"/>
                </a:solidFill>
                <a:effectLst>
                  <a:outerShdw blurRad="38100" dist="38100" dir="2700000" algn="tl">
                    <a:srgbClr val="000000">
                      <a:alpha val="43137"/>
                    </a:srgbClr>
                  </a:outerShdw>
                </a:effectLst>
                <a:latin typeface="Calibri" panose="020F0502020204030204" pitchFamily="34" charset="0"/>
              </a:rPr>
              <a:t>BUSINESS LINE</a:t>
            </a:r>
          </a:p>
        </p:txBody>
      </p:sp>
      <p:grpSp>
        <p:nvGrpSpPr>
          <p:cNvPr id="6" name="Gruppo 5">
            <a:extLst>
              <a:ext uri="{FF2B5EF4-FFF2-40B4-BE49-F238E27FC236}">
                <a16:creationId xmlns:a16="http://schemas.microsoft.com/office/drawing/2014/main" xmlns="" id="{C88AD725-2097-4E00-AA38-EA9D62A8DA62}"/>
              </a:ext>
            </a:extLst>
          </p:cNvPr>
          <p:cNvGrpSpPr/>
          <p:nvPr/>
        </p:nvGrpSpPr>
        <p:grpSpPr>
          <a:xfrm>
            <a:off x="5367046" y="1083332"/>
            <a:ext cx="1838471" cy="764997"/>
            <a:chOff x="4053379" y="1258774"/>
            <a:chExt cx="2088090" cy="868865"/>
          </a:xfrm>
        </p:grpSpPr>
        <p:grpSp>
          <p:nvGrpSpPr>
            <p:cNvPr id="7" name="Gruppo 6">
              <a:extLst>
                <a:ext uri="{FF2B5EF4-FFF2-40B4-BE49-F238E27FC236}">
                  <a16:creationId xmlns:a16="http://schemas.microsoft.com/office/drawing/2014/main" xmlns="" id="{D07AA9F1-B723-4917-8D83-A8BD38666B30}"/>
                </a:ext>
              </a:extLst>
            </p:cNvPr>
            <p:cNvGrpSpPr/>
            <p:nvPr/>
          </p:nvGrpSpPr>
          <p:grpSpPr>
            <a:xfrm>
              <a:off x="4232480" y="1535226"/>
              <a:ext cx="1908989" cy="283966"/>
              <a:chOff x="4792048" y="1535226"/>
              <a:chExt cx="1908989" cy="283966"/>
            </a:xfrm>
          </p:grpSpPr>
          <p:sp>
            <p:nvSpPr>
              <p:cNvPr id="14" name="Freeform 609">
                <a:extLst>
                  <a:ext uri="{FF2B5EF4-FFF2-40B4-BE49-F238E27FC236}">
                    <a16:creationId xmlns:a16="http://schemas.microsoft.com/office/drawing/2014/main" xmlns="" id="{C0193D46-0E33-40CB-87B5-314B72C6AC25}"/>
                  </a:ext>
                </a:extLst>
              </p:cNvPr>
              <p:cNvSpPr>
                <a:spLocks/>
              </p:cNvSpPr>
              <p:nvPr/>
            </p:nvSpPr>
            <p:spPr bwMode="auto">
              <a:xfrm flipH="1">
                <a:off x="4792048" y="1535226"/>
                <a:ext cx="1908989" cy="283966"/>
              </a:xfrm>
              <a:custGeom>
                <a:avLst/>
                <a:gdLst>
                  <a:gd name="T0" fmla="*/ 3684 w 3684"/>
                  <a:gd name="T1" fmla="*/ 219 h 547"/>
                  <a:gd name="T2" fmla="*/ 687 w 3684"/>
                  <a:gd name="T3" fmla="*/ 219 h 547"/>
                  <a:gd name="T4" fmla="*/ 658 w 3684"/>
                  <a:gd name="T5" fmla="*/ 217 h 547"/>
                  <a:gd name="T6" fmla="*/ 605 w 3684"/>
                  <a:gd name="T7" fmla="*/ 204 h 547"/>
                  <a:gd name="T8" fmla="*/ 557 w 3684"/>
                  <a:gd name="T9" fmla="*/ 180 h 547"/>
                  <a:gd name="T10" fmla="*/ 517 w 3684"/>
                  <a:gd name="T11" fmla="*/ 142 h 547"/>
                  <a:gd name="T12" fmla="*/ 500 w 3684"/>
                  <a:gd name="T13" fmla="*/ 120 h 547"/>
                  <a:gd name="T14" fmla="*/ 481 w 3684"/>
                  <a:gd name="T15" fmla="*/ 93 h 547"/>
                  <a:gd name="T16" fmla="*/ 430 w 3684"/>
                  <a:gd name="T17" fmla="*/ 48 h 547"/>
                  <a:gd name="T18" fmla="*/ 369 w 3684"/>
                  <a:gd name="T19" fmla="*/ 17 h 547"/>
                  <a:gd name="T20" fmla="*/ 302 w 3684"/>
                  <a:gd name="T21" fmla="*/ 0 h 547"/>
                  <a:gd name="T22" fmla="*/ 266 w 3684"/>
                  <a:gd name="T23" fmla="*/ 0 h 547"/>
                  <a:gd name="T24" fmla="*/ 239 w 3684"/>
                  <a:gd name="T25" fmla="*/ 1 h 547"/>
                  <a:gd name="T26" fmla="*/ 188 w 3684"/>
                  <a:gd name="T27" fmla="*/ 13 h 547"/>
                  <a:gd name="T28" fmla="*/ 141 w 3684"/>
                  <a:gd name="T29" fmla="*/ 33 h 547"/>
                  <a:gd name="T30" fmla="*/ 100 w 3684"/>
                  <a:gd name="T31" fmla="*/ 62 h 547"/>
                  <a:gd name="T32" fmla="*/ 64 w 3684"/>
                  <a:gd name="T33" fmla="*/ 97 h 547"/>
                  <a:gd name="T34" fmla="*/ 35 w 3684"/>
                  <a:gd name="T35" fmla="*/ 138 h 547"/>
                  <a:gd name="T36" fmla="*/ 14 w 3684"/>
                  <a:gd name="T37" fmla="*/ 185 h 547"/>
                  <a:gd name="T38" fmla="*/ 1 w 3684"/>
                  <a:gd name="T39" fmla="*/ 236 h 547"/>
                  <a:gd name="T40" fmla="*/ 0 w 3684"/>
                  <a:gd name="T41" fmla="*/ 261 h 547"/>
                  <a:gd name="T42" fmla="*/ 0 w 3684"/>
                  <a:gd name="T43" fmla="*/ 291 h 547"/>
                  <a:gd name="T44" fmla="*/ 9 w 3684"/>
                  <a:gd name="T45" fmla="*/ 346 h 547"/>
                  <a:gd name="T46" fmla="*/ 29 w 3684"/>
                  <a:gd name="T47" fmla="*/ 398 h 547"/>
                  <a:gd name="T48" fmla="*/ 58 w 3684"/>
                  <a:gd name="T49" fmla="*/ 443 h 547"/>
                  <a:gd name="T50" fmla="*/ 95 w 3684"/>
                  <a:gd name="T51" fmla="*/ 482 h 547"/>
                  <a:gd name="T52" fmla="*/ 140 w 3684"/>
                  <a:gd name="T53" fmla="*/ 513 h 547"/>
                  <a:gd name="T54" fmla="*/ 189 w 3684"/>
                  <a:gd name="T55" fmla="*/ 535 h 547"/>
                  <a:gd name="T56" fmla="*/ 245 w 3684"/>
                  <a:gd name="T57" fmla="*/ 545 h 547"/>
                  <a:gd name="T58" fmla="*/ 274 w 3684"/>
                  <a:gd name="T59" fmla="*/ 547 h 547"/>
                  <a:gd name="T60" fmla="*/ 307 w 3684"/>
                  <a:gd name="T61" fmla="*/ 545 h 547"/>
                  <a:gd name="T62" fmla="*/ 372 w 3684"/>
                  <a:gd name="T63" fmla="*/ 530 h 547"/>
                  <a:gd name="T64" fmla="*/ 430 w 3684"/>
                  <a:gd name="T65" fmla="*/ 499 h 547"/>
                  <a:gd name="T66" fmla="*/ 478 w 3684"/>
                  <a:gd name="T67" fmla="*/ 456 h 547"/>
                  <a:gd name="T68" fmla="*/ 498 w 3684"/>
                  <a:gd name="T69" fmla="*/ 430 h 547"/>
                  <a:gd name="T70" fmla="*/ 515 w 3684"/>
                  <a:gd name="T71" fmla="*/ 407 h 547"/>
                  <a:gd name="T72" fmla="*/ 556 w 3684"/>
                  <a:gd name="T73" fmla="*/ 369 h 547"/>
                  <a:gd name="T74" fmla="*/ 605 w 3684"/>
                  <a:gd name="T75" fmla="*/ 343 h 547"/>
                  <a:gd name="T76" fmla="*/ 658 w 3684"/>
                  <a:gd name="T77" fmla="*/ 329 h 547"/>
                  <a:gd name="T78" fmla="*/ 687 w 3684"/>
                  <a:gd name="T79" fmla="*/ 328 h 547"/>
                  <a:gd name="T80" fmla="*/ 3684 w 3684"/>
                  <a:gd name="T81" fmla="*/ 328 h 547"/>
                  <a:gd name="T82" fmla="*/ 3684 w 3684"/>
                  <a:gd name="T83" fmla="*/ 2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4" h="547">
                    <a:moveTo>
                      <a:pt x="3684" y="219"/>
                    </a:moveTo>
                    <a:lnTo>
                      <a:pt x="687" y="219"/>
                    </a:lnTo>
                    <a:lnTo>
                      <a:pt x="658" y="217"/>
                    </a:lnTo>
                    <a:lnTo>
                      <a:pt x="605" y="204"/>
                    </a:lnTo>
                    <a:lnTo>
                      <a:pt x="557" y="180"/>
                    </a:lnTo>
                    <a:lnTo>
                      <a:pt x="517" y="142"/>
                    </a:lnTo>
                    <a:lnTo>
                      <a:pt x="500" y="120"/>
                    </a:lnTo>
                    <a:lnTo>
                      <a:pt x="481" y="93"/>
                    </a:lnTo>
                    <a:lnTo>
                      <a:pt x="430" y="48"/>
                    </a:lnTo>
                    <a:lnTo>
                      <a:pt x="369" y="17"/>
                    </a:lnTo>
                    <a:lnTo>
                      <a:pt x="302" y="0"/>
                    </a:lnTo>
                    <a:lnTo>
                      <a:pt x="266" y="0"/>
                    </a:lnTo>
                    <a:lnTo>
                      <a:pt x="239" y="1"/>
                    </a:lnTo>
                    <a:lnTo>
                      <a:pt x="188" y="13"/>
                    </a:lnTo>
                    <a:lnTo>
                      <a:pt x="141" y="33"/>
                    </a:lnTo>
                    <a:lnTo>
                      <a:pt x="100" y="62"/>
                    </a:lnTo>
                    <a:lnTo>
                      <a:pt x="64" y="97"/>
                    </a:lnTo>
                    <a:lnTo>
                      <a:pt x="35" y="138"/>
                    </a:lnTo>
                    <a:lnTo>
                      <a:pt x="14" y="185"/>
                    </a:lnTo>
                    <a:lnTo>
                      <a:pt x="1" y="236"/>
                    </a:lnTo>
                    <a:lnTo>
                      <a:pt x="0" y="261"/>
                    </a:lnTo>
                    <a:lnTo>
                      <a:pt x="0" y="291"/>
                    </a:lnTo>
                    <a:lnTo>
                      <a:pt x="9" y="346"/>
                    </a:lnTo>
                    <a:lnTo>
                      <a:pt x="29" y="398"/>
                    </a:lnTo>
                    <a:lnTo>
                      <a:pt x="58" y="443"/>
                    </a:lnTo>
                    <a:lnTo>
                      <a:pt x="95" y="482"/>
                    </a:lnTo>
                    <a:lnTo>
                      <a:pt x="140" y="513"/>
                    </a:lnTo>
                    <a:lnTo>
                      <a:pt x="189" y="535"/>
                    </a:lnTo>
                    <a:lnTo>
                      <a:pt x="245" y="545"/>
                    </a:lnTo>
                    <a:lnTo>
                      <a:pt x="274" y="547"/>
                    </a:lnTo>
                    <a:lnTo>
                      <a:pt x="307" y="545"/>
                    </a:lnTo>
                    <a:lnTo>
                      <a:pt x="372" y="530"/>
                    </a:lnTo>
                    <a:lnTo>
                      <a:pt x="430" y="499"/>
                    </a:lnTo>
                    <a:lnTo>
                      <a:pt x="478" y="456"/>
                    </a:lnTo>
                    <a:lnTo>
                      <a:pt x="498" y="430"/>
                    </a:lnTo>
                    <a:lnTo>
                      <a:pt x="515" y="407"/>
                    </a:lnTo>
                    <a:lnTo>
                      <a:pt x="556" y="369"/>
                    </a:lnTo>
                    <a:lnTo>
                      <a:pt x="605" y="343"/>
                    </a:lnTo>
                    <a:lnTo>
                      <a:pt x="658" y="329"/>
                    </a:lnTo>
                    <a:lnTo>
                      <a:pt x="687" y="328"/>
                    </a:lnTo>
                    <a:lnTo>
                      <a:pt x="3684" y="328"/>
                    </a:lnTo>
                    <a:lnTo>
                      <a:pt x="3684" y="219"/>
                    </a:lnTo>
                    <a:close/>
                  </a:path>
                </a:pathLst>
              </a:custGeom>
              <a:solidFill>
                <a:srgbClr val="0D9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sp>
            <p:nvSpPr>
              <p:cNvPr id="15" name="Freeform 610">
                <a:extLst>
                  <a:ext uri="{FF2B5EF4-FFF2-40B4-BE49-F238E27FC236}">
                    <a16:creationId xmlns:a16="http://schemas.microsoft.com/office/drawing/2014/main" xmlns="" id="{46E3F4D6-C14B-4FD7-802D-0E82EAE30402}"/>
                  </a:ext>
                </a:extLst>
              </p:cNvPr>
              <p:cNvSpPr>
                <a:spLocks/>
              </p:cNvSpPr>
              <p:nvPr/>
            </p:nvSpPr>
            <p:spPr bwMode="auto">
              <a:xfrm>
                <a:off x="6530048" y="1623971"/>
                <a:ext cx="105648" cy="103536"/>
              </a:xfrm>
              <a:custGeom>
                <a:avLst/>
                <a:gdLst>
                  <a:gd name="T0" fmla="*/ 200 w 200"/>
                  <a:gd name="T1" fmla="*/ 68 h 200"/>
                  <a:gd name="T2" fmla="*/ 132 w 200"/>
                  <a:gd name="T3" fmla="*/ 68 h 200"/>
                  <a:gd name="T4" fmla="*/ 132 w 200"/>
                  <a:gd name="T5" fmla="*/ 0 h 200"/>
                  <a:gd name="T6" fmla="*/ 68 w 200"/>
                  <a:gd name="T7" fmla="*/ 0 h 200"/>
                  <a:gd name="T8" fmla="*/ 68 w 200"/>
                  <a:gd name="T9" fmla="*/ 68 h 200"/>
                  <a:gd name="T10" fmla="*/ 0 w 200"/>
                  <a:gd name="T11" fmla="*/ 68 h 200"/>
                  <a:gd name="T12" fmla="*/ 0 w 200"/>
                  <a:gd name="T13" fmla="*/ 132 h 200"/>
                  <a:gd name="T14" fmla="*/ 68 w 200"/>
                  <a:gd name="T15" fmla="*/ 132 h 200"/>
                  <a:gd name="T16" fmla="*/ 68 w 200"/>
                  <a:gd name="T17" fmla="*/ 200 h 200"/>
                  <a:gd name="T18" fmla="*/ 132 w 200"/>
                  <a:gd name="T19" fmla="*/ 200 h 200"/>
                  <a:gd name="T20" fmla="*/ 132 w 200"/>
                  <a:gd name="T21" fmla="*/ 132 h 200"/>
                  <a:gd name="T22" fmla="*/ 200 w 200"/>
                  <a:gd name="T23" fmla="*/ 132 h 200"/>
                  <a:gd name="T24" fmla="*/ 200 w 200"/>
                  <a:gd name="T25" fmla="*/ 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00">
                    <a:moveTo>
                      <a:pt x="200" y="68"/>
                    </a:moveTo>
                    <a:lnTo>
                      <a:pt x="132" y="68"/>
                    </a:lnTo>
                    <a:lnTo>
                      <a:pt x="132" y="0"/>
                    </a:lnTo>
                    <a:lnTo>
                      <a:pt x="68" y="0"/>
                    </a:lnTo>
                    <a:lnTo>
                      <a:pt x="68" y="68"/>
                    </a:lnTo>
                    <a:lnTo>
                      <a:pt x="0" y="68"/>
                    </a:lnTo>
                    <a:lnTo>
                      <a:pt x="0" y="132"/>
                    </a:lnTo>
                    <a:lnTo>
                      <a:pt x="68" y="132"/>
                    </a:lnTo>
                    <a:lnTo>
                      <a:pt x="68" y="200"/>
                    </a:lnTo>
                    <a:lnTo>
                      <a:pt x="132" y="200"/>
                    </a:lnTo>
                    <a:lnTo>
                      <a:pt x="132" y="132"/>
                    </a:lnTo>
                    <a:lnTo>
                      <a:pt x="200" y="132"/>
                    </a:lnTo>
                    <a:lnTo>
                      <a:pt x="200" y="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grpSp>
        <p:sp>
          <p:nvSpPr>
            <p:cNvPr id="8" name="Freeform 611">
              <a:extLst>
                <a:ext uri="{FF2B5EF4-FFF2-40B4-BE49-F238E27FC236}">
                  <a16:creationId xmlns:a16="http://schemas.microsoft.com/office/drawing/2014/main" xmlns="" id="{087B691E-CA61-4AA0-ACA7-6C634AB676C4}"/>
                </a:ext>
              </a:extLst>
            </p:cNvPr>
            <p:cNvSpPr>
              <a:spLocks/>
            </p:cNvSpPr>
            <p:nvPr/>
          </p:nvSpPr>
          <p:spPr bwMode="auto">
            <a:xfrm flipH="1">
              <a:off x="4053379" y="1258774"/>
              <a:ext cx="871093" cy="868865"/>
            </a:xfrm>
            <a:custGeom>
              <a:avLst/>
              <a:gdLst>
                <a:gd name="T0" fmla="*/ 1362 w 1562"/>
                <a:gd name="T1" fmla="*/ 259 h 1562"/>
                <a:gd name="T2" fmla="*/ 1460 w 1562"/>
                <a:gd name="T3" fmla="*/ 395 h 1562"/>
                <a:gd name="T4" fmla="*/ 1525 w 1562"/>
                <a:gd name="T5" fmla="*/ 546 h 1562"/>
                <a:gd name="T6" fmla="*/ 1558 w 1562"/>
                <a:gd name="T7" fmla="*/ 704 h 1562"/>
                <a:gd name="T8" fmla="*/ 1560 w 1562"/>
                <a:gd name="T9" fmla="*/ 824 h 1562"/>
                <a:gd name="T10" fmla="*/ 1547 w 1562"/>
                <a:gd name="T11" fmla="*/ 928 h 1562"/>
                <a:gd name="T12" fmla="*/ 1508 w 1562"/>
                <a:gd name="T13" fmla="*/ 1063 h 1562"/>
                <a:gd name="T14" fmla="*/ 1446 w 1562"/>
                <a:gd name="T15" fmla="*/ 1190 h 1562"/>
                <a:gd name="T16" fmla="*/ 1358 w 1562"/>
                <a:gd name="T17" fmla="*/ 1305 h 1562"/>
                <a:gd name="T18" fmla="*/ 1306 w 1562"/>
                <a:gd name="T19" fmla="*/ 1358 h 1562"/>
                <a:gd name="T20" fmla="*/ 1190 w 1562"/>
                <a:gd name="T21" fmla="*/ 1446 h 1562"/>
                <a:gd name="T22" fmla="*/ 1063 w 1562"/>
                <a:gd name="T23" fmla="*/ 1509 h 1562"/>
                <a:gd name="T24" fmla="*/ 928 w 1562"/>
                <a:gd name="T25" fmla="*/ 1547 h 1562"/>
                <a:gd name="T26" fmla="*/ 825 w 1562"/>
                <a:gd name="T27" fmla="*/ 1559 h 1562"/>
                <a:gd name="T28" fmla="*/ 704 w 1562"/>
                <a:gd name="T29" fmla="*/ 1558 h 1562"/>
                <a:gd name="T30" fmla="*/ 545 w 1562"/>
                <a:gd name="T31" fmla="*/ 1525 h 1562"/>
                <a:gd name="T32" fmla="*/ 396 w 1562"/>
                <a:gd name="T33" fmla="*/ 1461 h 1562"/>
                <a:gd name="T34" fmla="*/ 259 w 1562"/>
                <a:gd name="T35" fmla="*/ 1362 h 1562"/>
                <a:gd name="T36" fmla="*/ 201 w 1562"/>
                <a:gd name="T37" fmla="*/ 1304 h 1562"/>
                <a:gd name="T38" fmla="*/ 107 w 1562"/>
                <a:gd name="T39" fmla="*/ 1177 h 1562"/>
                <a:gd name="T40" fmla="*/ 43 w 1562"/>
                <a:gd name="T41" fmla="*/ 1038 h 1562"/>
                <a:gd name="T42" fmla="*/ 8 w 1562"/>
                <a:gd name="T43" fmla="*/ 893 h 1562"/>
                <a:gd name="T44" fmla="*/ 0 w 1562"/>
                <a:gd name="T45" fmla="*/ 743 h 1562"/>
                <a:gd name="T46" fmla="*/ 22 w 1562"/>
                <a:gd name="T47" fmla="*/ 595 h 1562"/>
                <a:gd name="T48" fmla="*/ 71 w 1562"/>
                <a:gd name="T49" fmla="*/ 451 h 1562"/>
                <a:gd name="T50" fmla="*/ 150 w 1562"/>
                <a:gd name="T51" fmla="*/ 319 h 1562"/>
                <a:gd name="T52" fmla="*/ 228 w 1562"/>
                <a:gd name="T53" fmla="*/ 228 h 1562"/>
                <a:gd name="T54" fmla="*/ 319 w 1562"/>
                <a:gd name="T55" fmla="*/ 150 h 1562"/>
                <a:gd name="T56" fmla="*/ 451 w 1562"/>
                <a:gd name="T57" fmla="*/ 71 h 1562"/>
                <a:gd name="T58" fmla="*/ 595 w 1562"/>
                <a:gd name="T59" fmla="*/ 22 h 1562"/>
                <a:gd name="T60" fmla="*/ 742 w 1562"/>
                <a:gd name="T61" fmla="*/ 0 h 1562"/>
                <a:gd name="T62" fmla="*/ 893 w 1562"/>
                <a:gd name="T63" fmla="*/ 8 h 1562"/>
                <a:gd name="T64" fmla="*/ 1039 w 1562"/>
                <a:gd name="T65" fmla="*/ 43 h 1562"/>
                <a:gd name="T66" fmla="*/ 1177 w 1562"/>
                <a:gd name="T67" fmla="*/ 107 h 1562"/>
                <a:gd name="T68" fmla="*/ 1304 w 1562"/>
                <a:gd name="T69" fmla="*/ 199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1562">
                  <a:moveTo>
                    <a:pt x="1332" y="228"/>
                  </a:moveTo>
                  <a:lnTo>
                    <a:pt x="1362" y="259"/>
                  </a:lnTo>
                  <a:lnTo>
                    <a:pt x="1415" y="325"/>
                  </a:lnTo>
                  <a:lnTo>
                    <a:pt x="1460" y="395"/>
                  </a:lnTo>
                  <a:lnTo>
                    <a:pt x="1497" y="469"/>
                  </a:lnTo>
                  <a:lnTo>
                    <a:pt x="1525" y="546"/>
                  </a:lnTo>
                  <a:lnTo>
                    <a:pt x="1546" y="625"/>
                  </a:lnTo>
                  <a:lnTo>
                    <a:pt x="1558" y="704"/>
                  </a:lnTo>
                  <a:lnTo>
                    <a:pt x="1562" y="784"/>
                  </a:lnTo>
                  <a:lnTo>
                    <a:pt x="1560" y="824"/>
                  </a:lnTo>
                  <a:lnTo>
                    <a:pt x="1558" y="859"/>
                  </a:lnTo>
                  <a:lnTo>
                    <a:pt x="1547" y="928"/>
                  </a:lnTo>
                  <a:lnTo>
                    <a:pt x="1532" y="995"/>
                  </a:lnTo>
                  <a:lnTo>
                    <a:pt x="1508" y="1063"/>
                  </a:lnTo>
                  <a:lnTo>
                    <a:pt x="1480" y="1128"/>
                  </a:lnTo>
                  <a:lnTo>
                    <a:pt x="1446" y="1190"/>
                  </a:lnTo>
                  <a:lnTo>
                    <a:pt x="1405" y="1249"/>
                  </a:lnTo>
                  <a:lnTo>
                    <a:pt x="1358" y="1305"/>
                  </a:lnTo>
                  <a:lnTo>
                    <a:pt x="1332" y="1332"/>
                  </a:lnTo>
                  <a:lnTo>
                    <a:pt x="1306" y="1358"/>
                  </a:lnTo>
                  <a:lnTo>
                    <a:pt x="1249" y="1405"/>
                  </a:lnTo>
                  <a:lnTo>
                    <a:pt x="1190" y="1446"/>
                  </a:lnTo>
                  <a:lnTo>
                    <a:pt x="1127" y="1480"/>
                  </a:lnTo>
                  <a:lnTo>
                    <a:pt x="1063" y="1509"/>
                  </a:lnTo>
                  <a:lnTo>
                    <a:pt x="996" y="1531"/>
                  </a:lnTo>
                  <a:lnTo>
                    <a:pt x="928" y="1547"/>
                  </a:lnTo>
                  <a:lnTo>
                    <a:pt x="859" y="1558"/>
                  </a:lnTo>
                  <a:lnTo>
                    <a:pt x="825" y="1559"/>
                  </a:lnTo>
                  <a:lnTo>
                    <a:pt x="784" y="1562"/>
                  </a:lnTo>
                  <a:lnTo>
                    <a:pt x="704" y="1558"/>
                  </a:lnTo>
                  <a:lnTo>
                    <a:pt x="624" y="1546"/>
                  </a:lnTo>
                  <a:lnTo>
                    <a:pt x="545" y="1525"/>
                  </a:lnTo>
                  <a:lnTo>
                    <a:pt x="469" y="1497"/>
                  </a:lnTo>
                  <a:lnTo>
                    <a:pt x="396" y="1461"/>
                  </a:lnTo>
                  <a:lnTo>
                    <a:pt x="325" y="1415"/>
                  </a:lnTo>
                  <a:lnTo>
                    <a:pt x="259" y="1362"/>
                  </a:lnTo>
                  <a:lnTo>
                    <a:pt x="228" y="1332"/>
                  </a:lnTo>
                  <a:lnTo>
                    <a:pt x="201" y="1304"/>
                  </a:lnTo>
                  <a:lnTo>
                    <a:pt x="150" y="1242"/>
                  </a:lnTo>
                  <a:lnTo>
                    <a:pt x="107" y="1177"/>
                  </a:lnTo>
                  <a:lnTo>
                    <a:pt x="71" y="1109"/>
                  </a:lnTo>
                  <a:lnTo>
                    <a:pt x="43" y="1038"/>
                  </a:lnTo>
                  <a:lnTo>
                    <a:pt x="22" y="967"/>
                  </a:lnTo>
                  <a:lnTo>
                    <a:pt x="8" y="893"/>
                  </a:lnTo>
                  <a:lnTo>
                    <a:pt x="0" y="818"/>
                  </a:lnTo>
                  <a:lnTo>
                    <a:pt x="0" y="743"/>
                  </a:lnTo>
                  <a:lnTo>
                    <a:pt x="8" y="669"/>
                  </a:lnTo>
                  <a:lnTo>
                    <a:pt x="22" y="595"/>
                  </a:lnTo>
                  <a:lnTo>
                    <a:pt x="43" y="522"/>
                  </a:lnTo>
                  <a:lnTo>
                    <a:pt x="71" y="451"/>
                  </a:lnTo>
                  <a:lnTo>
                    <a:pt x="107" y="384"/>
                  </a:lnTo>
                  <a:lnTo>
                    <a:pt x="150" y="319"/>
                  </a:lnTo>
                  <a:lnTo>
                    <a:pt x="201" y="257"/>
                  </a:lnTo>
                  <a:lnTo>
                    <a:pt x="228" y="228"/>
                  </a:lnTo>
                  <a:lnTo>
                    <a:pt x="258" y="199"/>
                  </a:lnTo>
                  <a:lnTo>
                    <a:pt x="319" y="150"/>
                  </a:lnTo>
                  <a:lnTo>
                    <a:pt x="383" y="107"/>
                  </a:lnTo>
                  <a:lnTo>
                    <a:pt x="451" y="71"/>
                  </a:lnTo>
                  <a:lnTo>
                    <a:pt x="522" y="43"/>
                  </a:lnTo>
                  <a:lnTo>
                    <a:pt x="595" y="22"/>
                  </a:lnTo>
                  <a:lnTo>
                    <a:pt x="669" y="8"/>
                  </a:lnTo>
                  <a:lnTo>
                    <a:pt x="742" y="0"/>
                  </a:lnTo>
                  <a:lnTo>
                    <a:pt x="818" y="0"/>
                  </a:lnTo>
                  <a:lnTo>
                    <a:pt x="893" y="8"/>
                  </a:lnTo>
                  <a:lnTo>
                    <a:pt x="967" y="22"/>
                  </a:lnTo>
                  <a:lnTo>
                    <a:pt x="1039" y="43"/>
                  </a:lnTo>
                  <a:lnTo>
                    <a:pt x="1109" y="71"/>
                  </a:lnTo>
                  <a:lnTo>
                    <a:pt x="1177" y="107"/>
                  </a:lnTo>
                  <a:lnTo>
                    <a:pt x="1243" y="150"/>
                  </a:lnTo>
                  <a:lnTo>
                    <a:pt x="1304" y="199"/>
                  </a:lnTo>
                  <a:lnTo>
                    <a:pt x="1332" y="228"/>
                  </a:lnTo>
                  <a:close/>
                </a:path>
              </a:pathLst>
            </a:custGeom>
            <a:solidFill>
              <a:srgbClr val="0D9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sp>
          <p:nvSpPr>
            <p:cNvPr id="9" name="Freeform 612">
              <a:extLst>
                <a:ext uri="{FF2B5EF4-FFF2-40B4-BE49-F238E27FC236}">
                  <a16:creationId xmlns:a16="http://schemas.microsoft.com/office/drawing/2014/main" xmlns="" id="{A22B4A1E-C912-4FBC-98BB-CD4D4440E7BF}"/>
                </a:ext>
              </a:extLst>
            </p:cNvPr>
            <p:cNvSpPr>
              <a:spLocks/>
            </p:cNvSpPr>
            <p:nvPr/>
          </p:nvSpPr>
          <p:spPr bwMode="auto">
            <a:xfrm>
              <a:off x="4319638" y="1486629"/>
              <a:ext cx="606421" cy="606421"/>
            </a:xfrm>
            <a:custGeom>
              <a:avLst/>
              <a:gdLst>
                <a:gd name="T0" fmla="*/ 735 w 1147"/>
                <a:gd name="T1" fmla="*/ 0 h 1147"/>
                <a:gd name="T2" fmla="*/ 1147 w 1147"/>
                <a:gd name="T3" fmla="*/ 412 h 1147"/>
                <a:gd name="T4" fmla="*/ 1145 w 1147"/>
                <a:gd name="T5" fmla="*/ 447 h 1147"/>
                <a:gd name="T6" fmla="*/ 1134 w 1147"/>
                <a:gd name="T7" fmla="*/ 516 h 1147"/>
                <a:gd name="T8" fmla="*/ 1119 w 1147"/>
                <a:gd name="T9" fmla="*/ 583 h 1147"/>
                <a:gd name="T10" fmla="*/ 1095 w 1147"/>
                <a:gd name="T11" fmla="*/ 651 h 1147"/>
                <a:gd name="T12" fmla="*/ 1067 w 1147"/>
                <a:gd name="T13" fmla="*/ 716 h 1147"/>
                <a:gd name="T14" fmla="*/ 1033 w 1147"/>
                <a:gd name="T15" fmla="*/ 778 h 1147"/>
                <a:gd name="T16" fmla="*/ 992 w 1147"/>
                <a:gd name="T17" fmla="*/ 837 h 1147"/>
                <a:gd name="T18" fmla="*/ 945 w 1147"/>
                <a:gd name="T19" fmla="*/ 893 h 1147"/>
                <a:gd name="T20" fmla="*/ 919 w 1147"/>
                <a:gd name="T21" fmla="*/ 920 h 1147"/>
                <a:gd name="T22" fmla="*/ 893 w 1147"/>
                <a:gd name="T23" fmla="*/ 946 h 1147"/>
                <a:gd name="T24" fmla="*/ 836 w 1147"/>
                <a:gd name="T25" fmla="*/ 993 h 1147"/>
                <a:gd name="T26" fmla="*/ 777 w 1147"/>
                <a:gd name="T27" fmla="*/ 1034 h 1147"/>
                <a:gd name="T28" fmla="*/ 714 w 1147"/>
                <a:gd name="T29" fmla="*/ 1068 h 1147"/>
                <a:gd name="T30" fmla="*/ 650 w 1147"/>
                <a:gd name="T31" fmla="*/ 1097 h 1147"/>
                <a:gd name="T32" fmla="*/ 583 w 1147"/>
                <a:gd name="T33" fmla="*/ 1119 h 1147"/>
                <a:gd name="T34" fmla="*/ 515 w 1147"/>
                <a:gd name="T35" fmla="*/ 1135 h 1147"/>
                <a:gd name="T36" fmla="*/ 446 w 1147"/>
                <a:gd name="T37" fmla="*/ 1146 h 1147"/>
                <a:gd name="T38" fmla="*/ 412 w 1147"/>
                <a:gd name="T39" fmla="*/ 1147 h 1147"/>
                <a:gd name="T40" fmla="*/ 0 w 1147"/>
                <a:gd name="T41" fmla="*/ 736 h 1147"/>
                <a:gd name="T42" fmla="*/ 735 w 1147"/>
                <a:gd name="T4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147">
                  <a:moveTo>
                    <a:pt x="735" y="0"/>
                  </a:moveTo>
                  <a:lnTo>
                    <a:pt x="1147" y="412"/>
                  </a:lnTo>
                  <a:lnTo>
                    <a:pt x="1145" y="447"/>
                  </a:lnTo>
                  <a:lnTo>
                    <a:pt x="1134" y="516"/>
                  </a:lnTo>
                  <a:lnTo>
                    <a:pt x="1119" y="583"/>
                  </a:lnTo>
                  <a:lnTo>
                    <a:pt x="1095" y="651"/>
                  </a:lnTo>
                  <a:lnTo>
                    <a:pt x="1067" y="716"/>
                  </a:lnTo>
                  <a:lnTo>
                    <a:pt x="1033" y="778"/>
                  </a:lnTo>
                  <a:lnTo>
                    <a:pt x="992" y="837"/>
                  </a:lnTo>
                  <a:lnTo>
                    <a:pt x="945" y="893"/>
                  </a:lnTo>
                  <a:lnTo>
                    <a:pt x="919" y="920"/>
                  </a:lnTo>
                  <a:lnTo>
                    <a:pt x="893" y="946"/>
                  </a:lnTo>
                  <a:lnTo>
                    <a:pt x="836" y="993"/>
                  </a:lnTo>
                  <a:lnTo>
                    <a:pt x="777" y="1034"/>
                  </a:lnTo>
                  <a:lnTo>
                    <a:pt x="714" y="1068"/>
                  </a:lnTo>
                  <a:lnTo>
                    <a:pt x="650" y="1097"/>
                  </a:lnTo>
                  <a:lnTo>
                    <a:pt x="583" y="1119"/>
                  </a:lnTo>
                  <a:lnTo>
                    <a:pt x="515" y="1135"/>
                  </a:lnTo>
                  <a:lnTo>
                    <a:pt x="446" y="1146"/>
                  </a:lnTo>
                  <a:lnTo>
                    <a:pt x="412" y="1147"/>
                  </a:lnTo>
                  <a:lnTo>
                    <a:pt x="0" y="736"/>
                  </a:lnTo>
                  <a:lnTo>
                    <a:pt x="735" y="0"/>
                  </a:lnTo>
                  <a:close/>
                </a:path>
              </a:pathLst>
            </a:custGeom>
            <a:solidFill>
              <a:sysClr val="window" lastClr="FFFFFF">
                <a:alpha val="40000"/>
              </a:sysClr>
            </a:solidFill>
            <a:ln>
              <a:noFill/>
            </a:ln>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sp>
          <p:nvSpPr>
            <p:cNvPr id="10" name="Freeform 613">
              <a:extLst>
                <a:ext uri="{FF2B5EF4-FFF2-40B4-BE49-F238E27FC236}">
                  <a16:creationId xmlns:a16="http://schemas.microsoft.com/office/drawing/2014/main" xmlns="" id="{EAA6179C-FF1D-4FEC-9641-BD6193DA6580}"/>
                </a:ext>
              </a:extLst>
            </p:cNvPr>
            <p:cNvSpPr>
              <a:spLocks/>
            </p:cNvSpPr>
            <p:nvPr/>
          </p:nvSpPr>
          <p:spPr bwMode="auto">
            <a:xfrm>
              <a:off x="4224493" y="1392624"/>
              <a:ext cx="547257" cy="547258"/>
            </a:xfrm>
            <a:custGeom>
              <a:avLst/>
              <a:gdLst>
                <a:gd name="T0" fmla="*/ 151 w 1036"/>
                <a:gd name="T1" fmla="*/ 152 h 1039"/>
                <a:gd name="T2" fmla="*/ 115 w 1036"/>
                <a:gd name="T3" fmla="*/ 192 h 1039"/>
                <a:gd name="T4" fmla="*/ 57 w 1036"/>
                <a:gd name="T5" fmla="*/ 278 h 1039"/>
                <a:gd name="T6" fmla="*/ 19 w 1036"/>
                <a:gd name="T7" fmla="*/ 372 h 1039"/>
                <a:gd name="T8" fmla="*/ 0 w 1036"/>
                <a:gd name="T9" fmla="*/ 471 h 1039"/>
                <a:gd name="T10" fmla="*/ 0 w 1036"/>
                <a:gd name="T11" fmla="*/ 571 h 1039"/>
                <a:gd name="T12" fmla="*/ 19 w 1036"/>
                <a:gd name="T13" fmla="*/ 668 h 1039"/>
                <a:gd name="T14" fmla="*/ 57 w 1036"/>
                <a:gd name="T15" fmla="*/ 763 h 1039"/>
                <a:gd name="T16" fmla="*/ 115 w 1036"/>
                <a:gd name="T17" fmla="*/ 848 h 1039"/>
                <a:gd name="T18" fmla="*/ 151 w 1036"/>
                <a:gd name="T19" fmla="*/ 888 h 1039"/>
                <a:gd name="T20" fmla="*/ 151 w 1036"/>
                <a:gd name="T21" fmla="*/ 888 h 1039"/>
                <a:gd name="T22" fmla="*/ 190 w 1036"/>
                <a:gd name="T23" fmla="*/ 925 h 1039"/>
                <a:gd name="T24" fmla="*/ 277 w 1036"/>
                <a:gd name="T25" fmla="*/ 982 h 1039"/>
                <a:gd name="T26" fmla="*/ 370 w 1036"/>
                <a:gd name="T27" fmla="*/ 1019 h 1039"/>
                <a:gd name="T28" fmla="*/ 469 w 1036"/>
                <a:gd name="T29" fmla="*/ 1039 h 1039"/>
                <a:gd name="T30" fmla="*/ 569 w 1036"/>
                <a:gd name="T31" fmla="*/ 1039 h 1039"/>
                <a:gd name="T32" fmla="*/ 667 w 1036"/>
                <a:gd name="T33" fmla="*/ 1019 h 1039"/>
                <a:gd name="T34" fmla="*/ 760 w 1036"/>
                <a:gd name="T35" fmla="*/ 982 h 1039"/>
                <a:gd name="T36" fmla="*/ 847 w 1036"/>
                <a:gd name="T37" fmla="*/ 925 h 1039"/>
                <a:gd name="T38" fmla="*/ 886 w 1036"/>
                <a:gd name="T39" fmla="*/ 888 h 1039"/>
                <a:gd name="T40" fmla="*/ 886 w 1036"/>
                <a:gd name="T41" fmla="*/ 888 h 1039"/>
                <a:gd name="T42" fmla="*/ 922 w 1036"/>
                <a:gd name="T43" fmla="*/ 848 h 1039"/>
                <a:gd name="T44" fmla="*/ 979 w 1036"/>
                <a:gd name="T45" fmla="*/ 763 h 1039"/>
                <a:gd name="T46" fmla="*/ 1017 w 1036"/>
                <a:gd name="T47" fmla="*/ 668 h 1039"/>
                <a:gd name="T48" fmla="*/ 1036 w 1036"/>
                <a:gd name="T49" fmla="*/ 571 h 1039"/>
                <a:gd name="T50" fmla="*/ 1036 w 1036"/>
                <a:gd name="T51" fmla="*/ 471 h 1039"/>
                <a:gd name="T52" fmla="*/ 1017 w 1036"/>
                <a:gd name="T53" fmla="*/ 372 h 1039"/>
                <a:gd name="T54" fmla="*/ 979 w 1036"/>
                <a:gd name="T55" fmla="*/ 278 h 1039"/>
                <a:gd name="T56" fmla="*/ 922 w 1036"/>
                <a:gd name="T57" fmla="*/ 192 h 1039"/>
                <a:gd name="T58" fmla="*/ 886 w 1036"/>
                <a:gd name="T59" fmla="*/ 152 h 1039"/>
                <a:gd name="T60" fmla="*/ 886 w 1036"/>
                <a:gd name="T61" fmla="*/ 152 h 1039"/>
                <a:gd name="T62" fmla="*/ 847 w 1036"/>
                <a:gd name="T63" fmla="*/ 116 h 1039"/>
                <a:gd name="T64" fmla="*/ 760 w 1036"/>
                <a:gd name="T65" fmla="*/ 59 h 1039"/>
                <a:gd name="T66" fmla="*/ 667 w 1036"/>
                <a:gd name="T67" fmla="*/ 21 h 1039"/>
                <a:gd name="T68" fmla="*/ 569 w 1036"/>
                <a:gd name="T69" fmla="*/ 2 h 1039"/>
                <a:gd name="T70" fmla="*/ 518 w 1036"/>
                <a:gd name="T71" fmla="*/ 0 h 1039"/>
                <a:gd name="T72" fmla="*/ 518 w 1036"/>
                <a:gd name="T73" fmla="*/ 0 h 1039"/>
                <a:gd name="T74" fmla="*/ 469 w 1036"/>
                <a:gd name="T75" fmla="*/ 2 h 1039"/>
                <a:gd name="T76" fmla="*/ 370 w 1036"/>
                <a:gd name="T77" fmla="*/ 21 h 1039"/>
                <a:gd name="T78" fmla="*/ 277 w 1036"/>
                <a:gd name="T79" fmla="*/ 59 h 1039"/>
                <a:gd name="T80" fmla="*/ 190 w 1036"/>
                <a:gd name="T81" fmla="*/ 116 h 1039"/>
                <a:gd name="T82" fmla="*/ 151 w 1036"/>
                <a:gd name="T83" fmla="*/ 15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6" h="1039">
                  <a:moveTo>
                    <a:pt x="151" y="152"/>
                  </a:moveTo>
                  <a:lnTo>
                    <a:pt x="115" y="192"/>
                  </a:lnTo>
                  <a:lnTo>
                    <a:pt x="57" y="278"/>
                  </a:lnTo>
                  <a:lnTo>
                    <a:pt x="19" y="372"/>
                  </a:lnTo>
                  <a:lnTo>
                    <a:pt x="0" y="471"/>
                  </a:lnTo>
                  <a:lnTo>
                    <a:pt x="0" y="571"/>
                  </a:lnTo>
                  <a:lnTo>
                    <a:pt x="19" y="668"/>
                  </a:lnTo>
                  <a:lnTo>
                    <a:pt x="57" y="763"/>
                  </a:lnTo>
                  <a:lnTo>
                    <a:pt x="115" y="848"/>
                  </a:lnTo>
                  <a:lnTo>
                    <a:pt x="151" y="888"/>
                  </a:lnTo>
                  <a:lnTo>
                    <a:pt x="151" y="888"/>
                  </a:lnTo>
                  <a:lnTo>
                    <a:pt x="190" y="925"/>
                  </a:lnTo>
                  <a:lnTo>
                    <a:pt x="277" y="982"/>
                  </a:lnTo>
                  <a:lnTo>
                    <a:pt x="370" y="1019"/>
                  </a:lnTo>
                  <a:lnTo>
                    <a:pt x="469" y="1039"/>
                  </a:lnTo>
                  <a:lnTo>
                    <a:pt x="569" y="1039"/>
                  </a:lnTo>
                  <a:lnTo>
                    <a:pt x="667" y="1019"/>
                  </a:lnTo>
                  <a:lnTo>
                    <a:pt x="760" y="982"/>
                  </a:lnTo>
                  <a:lnTo>
                    <a:pt x="847" y="925"/>
                  </a:lnTo>
                  <a:lnTo>
                    <a:pt x="886" y="888"/>
                  </a:lnTo>
                  <a:lnTo>
                    <a:pt x="886" y="888"/>
                  </a:lnTo>
                  <a:lnTo>
                    <a:pt x="922" y="848"/>
                  </a:lnTo>
                  <a:lnTo>
                    <a:pt x="979" y="763"/>
                  </a:lnTo>
                  <a:lnTo>
                    <a:pt x="1017" y="668"/>
                  </a:lnTo>
                  <a:lnTo>
                    <a:pt x="1036" y="571"/>
                  </a:lnTo>
                  <a:lnTo>
                    <a:pt x="1036" y="471"/>
                  </a:lnTo>
                  <a:lnTo>
                    <a:pt x="1017" y="372"/>
                  </a:lnTo>
                  <a:lnTo>
                    <a:pt x="979" y="278"/>
                  </a:lnTo>
                  <a:lnTo>
                    <a:pt x="922" y="192"/>
                  </a:lnTo>
                  <a:lnTo>
                    <a:pt x="886" y="152"/>
                  </a:lnTo>
                  <a:lnTo>
                    <a:pt x="886" y="152"/>
                  </a:lnTo>
                  <a:lnTo>
                    <a:pt x="847" y="116"/>
                  </a:lnTo>
                  <a:lnTo>
                    <a:pt x="760" y="59"/>
                  </a:lnTo>
                  <a:lnTo>
                    <a:pt x="667" y="21"/>
                  </a:lnTo>
                  <a:lnTo>
                    <a:pt x="569" y="2"/>
                  </a:lnTo>
                  <a:lnTo>
                    <a:pt x="518" y="0"/>
                  </a:lnTo>
                  <a:lnTo>
                    <a:pt x="518" y="0"/>
                  </a:lnTo>
                  <a:lnTo>
                    <a:pt x="469" y="2"/>
                  </a:lnTo>
                  <a:lnTo>
                    <a:pt x="370" y="21"/>
                  </a:lnTo>
                  <a:lnTo>
                    <a:pt x="277" y="59"/>
                  </a:lnTo>
                  <a:lnTo>
                    <a:pt x="190" y="116"/>
                  </a:lnTo>
                  <a:lnTo>
                    <a:pt x="151" y="152"/>
                  </a:lnTo>
                  <a:close/>
                </a:path>
              </a:pathLst>
            </a:custGeom>
            <a:solidFill>
              <a:srgbClr val="0FB2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grpSp>
      <p:grpSp>
        <p:nvGrpSpPr>
          <p:cNvPr id="12" name="Gruppo 15">
            <a:extLst>
              <a:ext uri="{FF2B5EF4-FFF2-40B4-BE49-F238E27FC236}">
                <a16:creationId xmlns:a16="http://schemas.microsoft.com/office/drawing/2014/main" xmlns="" id="{AE9A05F9-2FE4-42F1-9017-F587DEC5AEC1}"/>
              </a:ext>
            </a:extLst>
          </p:cNvPr>
          <p:cNvGrpSpPr/>
          <p:nvPr/>
        </p:nvGrpSpPr>
        <p:grpSpPr>
          <a:xfrm>
            <a:off x="4401706" y="2512515"/>
            <a:ext cx="1594833" cy="219929"/>
            <a:chOff x="2455531" y="2594251"/>
            <a:chExt cx="1946038" cy="289477"/>
          </a:xfrm>
        </p:grpSpPr>
        <p:sp>
          <p:nvSpPr>
            <p:cNvPr id="17" name="Freeform 587">
              <a:extLst>
                <a:ext uri="{FF2B5EF4-FFF2-40B4-BE49-F238E27FC236}">
                  <a16:creationId xmlns:a16="http://schemas.microsoft.com/office/drawing/2014/main" xmlns="" id="{ADCD6FB9-6455-488C-B32B-E102AED899D0}"/>
                </a:ext>
              </a:extLst>
            </p:cNvPr>
            <p:cNvSpPr>
              <a:spLocks/>
            </p:cNvSpPr>
            <p:nvPr/>
          </p:nvSpPr>
          <p:spPr bwMode="auto">
            <a:xfrm>
              <a:off x="2455531" y="2594251"/>
              <a:ext cx="1946038" cy="289477"/>
            </a:xfrm>
            <a:custGeom>
              <a:avLst/>
              <a:gdLst>
                <a:gd name="T0" fmla="*/ 3684 w 3684"/>
                <a:gd name="T1" fmla="*/ 221 h 548"/>
                <a:gd name="T2" fmla="*/ 687 w 3684"/>
                <a:gd name="T3" fmla="*/ 221 h 548"/>
                <a:gd name="T4" fmla="*/ 658 w 3684"/>
                <a:gd name="T5" fmla="*/ 219 h 548"/>
                <a:gd name="T6" fmla="*/ 605 w 3684"/>
                <a:gd name="T7" fmla="*/ 206 h 548"/>
                <a:gd name="T8" fmla="*/ 557 w 3684"/>
                <a:gd name="T9" fmla="*/ 180 h 548"/>
                <a:gd name="T10" fmla="*/ 517 w 3684"/>
                <a:gd name="T11" fmla="*/ 144 h 548"/>
                <a:gd name="T12" fmla="*/ 500 w 3684"/>
                <a:gd name="T13" fmla="*/ 122 h 548"/>
                <a:gd name="T14" fmla="*/ 481 w 3684"/>
                <a:gd name="T15" fmla="*/ 94 h 548"/>
                <a:gd name="T16" fmla="*/ 430 w 3684"/>
                <a:gd name="T17" fmla="*/ 49 h 548"/>
                <a:gd name="T18" fmla="*/ 369 w 3684"/>
                <a:gd name="T19" fmla="*/ 17 h 548"/>
                <a:gd name="T20" fmla="*/ 302 w 3684"/>
                <a:gd name="T21" fmla="*/ 1 h 548"/>
                <a:gd name="T22" fmla="*/ 266 w 3684"/>
                <a:gd name="T23" fmla="*/ 0 h 548"/>
                <a:gd name="T24" fmla="*/ 239 w 3684"/>
                <a:gd name="T25" fmla="*/ 1 h 548"/>
                <a:gd name="T26" fmla="*/ 188 w 3684"/>
                <a:gd name="T27" fmla="*/ 13 h 548"/>
                <a:gd name="T28" fmla="*/ 141 w 3684"/>
                <a:gd name="T29" fmla="*/ 34 h 548"/>
                <a:gd name="T30" fmla="*/ 100 w 3684"/>
                <a:gd name="T31" fmla="*/ 62 h 548"/>
                <a:gd name="T32" fmla="*/ 64 w 3684"/>
                <a:gd name="T33" fmla="*/ 99 h 548"/>
                <a:gd name="T34" fmla="*/ 35 w 3684"/>
                <a:gd name="T35" fmla="*/ 140 h 548"/>
                <a:gd name="T36" fmla="*/ 14 w 3684"/>
                <a:gd name="T37" fmla="*/ 186 h 548"/>
                <a:gd name="T38" fmla="*/ 1 w 3684"/>
                <a:gd name="T39" fmla="*/ 236 h 548"/>
                <a:gd name="T40" fmla="*/ 0 w 3684"/>
                <a:gd name="T41" fmla="*/ 262 h 548"/>
                <a:gd name="T42" fmla="*/ 0 w 3684"/>
                <a:gd name="T43" fmla="*/ 292 h 548"/>
                <a:gd name="T44" fmla="*/ 9 w 3684"/>
                <a:gd name="T45" fmla="*/ 348 h 548"/>
                <a:gd name="T46" fmla="*/ 29 w 3684"/>
                <a:gd name="T47" fmla="*/ 398 h 548"/>
                <a:gd name="T48" fmla="*/ 58 w 3684"/>
                <a:gd name="T49" fmla="*/ 443 h 548"/>
                <a:gd name="T50" fmla="*/ 95 w 3684"/>
                <a:gd name="T51" fmla="*/ 482 h 548"/>
                <a:gd name="T52" fmla="*/ 140 w 3684"/>
                <a:gd name="T53" fmla="*/ 513 h 548"/>
                <a:gd name="T54" fmla="*/ 189 w 3684"/>
                <a:gd name="T55" fmla="*/ 536 h 548"/>
                <a:gd name="T56" fmla="*/ 245 w 3684"/>
                <a:gd name="T57" fmla="*/ 547 h 548"/>
                <a:gd name="T58" fmla="*/ 274 w 3684"/>
                <a:gd name="T59" fmla="*/ 548 h 548"/>
                <a:gd name="T60" fmla="*/ 307 w 3684"/>
                <a:gd name="T61" fmla="*/ 546 h 548"/>
                <a:gd name="T62" fmla="*/ 372 w 3684"/>
                <a:gd name="T63" fmla="*/ 530 h 548"/>
                <a:gd name="T64" fmla="*/ 430 w 3684"/>
                <a:gd name="T65" fmla="*/ 499 h 548"/>
                <a:gd name="T66" fmla="*/ 478 w 3684"/>
                <a:gd name="T67" fmla="*/ 456 h 548"/>
                <a:gd name="T68" fmla="*/ 498 w 3684"/>
                <a:gd name="T69" fmla="*/ 431 h 548"/>
                <a:gd name="T70" fmla="*/ 515 w 3684"/>
                <a:gd name="T71" fmla="*/ 408 h 548"/>
                <a:gd name="T72" fmla="*/ 556 w 3684"/>
                <a:gd name="T73" fmla="*/ 371 h 548"/>
                <a:gd name="T74" fmla="*/ 605 w 3684"/>
                <a:gd name="T75" fmla="*/ 344 h 548"/>
                <a:gd name="T76" fmla="*/ 658 w 3684"/>
                <a:gd name="T77" fmla="*/ 329 h 548"/>
                <a:gd name="T78" fmla="*/ 687 w 3684"/>
                <a:gd name="T79" fmla="*/ 328 h 548"/>
                <a:gd name="T80" fmla="*/ 3684 w 3684"/>
                <a:gd name="T81" fmla="*/ 328 h 548"/>
                <a:gd name="T82" fmla="*/ 3684 w 3684"/>
                <a:gd name="T83" fmla="*/ 22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4" h="548">
                  <a:moveTo>
                    <a:pt x="3684" y="221"/>
                  </a:moveTo>
                  <a:lnTo>
                    <a:pt x="687" y="221"/>
                  </a:lnTo>
                  <a:lnTo>
                    <a:pt x="658" y="219"/>
                  </a:lnTo>
                  <a:lnTo>
                    <a:pt x="605" y="206"/>
                  </a:lnTo>
                  <a:lnTo>
                    <a:pt x="557" y="180"/>
                  </a:lnTo>
                  <a:lnTo>
                    <a:pt x="517" y="144"/>
                  </a:lnTo>
                  <a:lnTo>
                    <a:pt x="500" y="122"/>
                  </a:lnTo>
                  <a:lnTo>
                    <a:pt x="481" y="94"/>
                  </a:lnTo>
                  <a:lnTo>
                    <a:pt x="430" y="49"/>
                  </a:lnTo>
                  <a:lnTo>
                    <a:pt x="369" y="17"/>
                  </a:lnTo>
                  <a:lnTo>
                    <a:pt x="302" y="1"/>
                  </a:lnTo>
                  <a:lnTo>
                    <a:pt x="266" y="0"/>
                  </a:lnTo>
                  <a:lnTo>
                    <a:pt x="239" y="1"/>
                  </a:lnTo>
                  <a:lnTo>
                    <a:pt x="188" y="13"/>
                  </a:lnTo>
                  <a:lnTo>
                    <a:pt x="141" y="34"/>
                  </a:lnTo>
                  <a:lnTo>
                    <a:pt x="100" y="62"/>
                  </a:lnTo>
                  <a:lnTo>
                    <a:pt x="64" y="99"/>
                  </a:lnTo>
                  <a:lnTo>
                    <a:pt x="35" y="140"/>
                  </a:lnTo>
                  <a:lnTo>
                    <a:pt x="14" y="186"/>
                  </a:lnTo>
                  <a:lnTo>
                    <a:pt x="1" y="236"/>
                  </a:lnTo>
                  <a:lnTo>
                    <a:pt x="0" y="262"/>
                  </a:lnTo>
                  <a:lnTo>
                    <a:pt x="0" y="292"/>
                  </a:lnTo>
                  <a:lnTo>
                    <a:pt x="9" y="348"/>
                  </a:lnTo>
                  <a:lnTo>
                    <a:pt x="29" y="398"/>
                  </a:lnTo>
                  <a:lnTo>
                    <a:pt x="58" y="443"/>
                  </a:lnTo>
                  <a:lnTo>
                    <a:pt x="95" y="482"/>
                  </a:lnTo>
                  <a:lnTo>
                    <a:pt x="140" y="513"/>
                  </a:lnTo>
                  <a:lnTo>
                    <a:pt x="189" y="536"/>
                  </a:lnTo>
                  <a:lnTo>
                    <a:pt x="245" y="547"/>
                  </a:lnTo>
                  <a:lnTo>
                    <a:pt x="274" y="548"/>
                  </a:lnTo>
                  <a:lnTo>
                    <a:pt x="307" y="546"/>
                  </a:lnTo>
                  <a:lnTo>
                    <a:pt x="372" y="530"/>
                  </a:lnTo>
                  <a:lnTo>
                    <a:pt x="430" y="499"/>
                  </a:lnTo>
                  <a:lnTo>
                    <a:pt x="478" y="456"/>
                  </a:lnTo>
                  <a:lnTo>
                    <a:pt x="498" y="431"/>
                  </a:lnTo>
                  <a:lnTo>
                    <a:pt x="515" y="408"/>
                  </a:lnTo>
                  <a:lnTo>
                    <a:pt x="556" y="371"/>
                  </a:lnTo>
                  <a:lnTo>
                    <a:pt x="605" y="344"/>
                  </a:lnTo>
                  <a:lnTo>
                    <a:pt x="658" y="329"/>
                  </a:lnTo>
                  <a:lnTo>
                    <a:pt x="687" y="328"/>
                  </a:lnTo>
                  <a:lnTo>
                    <a:pt x="3684" y="328"/>
                  </a:lnTo>
                  <a:lnTo>
                    <a:pt x="3684" y="221"/>
                  </a:lnTo>
                  <a:close/>
                </a:path>
              </a:pathLst>
            </a:custGeom>
            <a:solidFill>
              <a:srgbClr val="A2B9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18" name="Freeform 588">
              <a:extLst>
                <a:ext uri="{FF2B5EF4-FFF2-40B4-BE49-F238E27FC236}">
                  <a16:creationId xmlns:a16="http://schemas.microsoft.com/office/drawing/2014/main" xmlns="" id="{90C79D35-2EBF-4708-90D7-89C442D69329}"/>
                </a:ext>
              </a:extLst>
            </p:cNvPr>
            <p:cNvSpPr>
              <a:spLocks/>
            </p:cNvSpPr>
            <p:nvPr/>
          </p:nvSpPr>
          <p:spPr bwMode="auto">
            <a:xfrm>
              <a:off x="2525514" y="2672543"/>
              <a:ext cx="153890" cy="153890"/>
            </a:xfrm>
            <a:custGeom>
              <a:avLst/>
              <a:gdLst>
                <a:gd name="T0" fmla="*/ 200 w 200"/>
                <a:gd name="T1" fmla="*/ 67 h 199"/>
                <a:gd name="T2" fmla="*/ 132 w 200"/>
                <a:gd name="T3" fmla="*/ 67 h 199"/>
                <a:gd name="T4" fmla="*/ 132 w 200"/>
                <a:gd name="T5" fmla="*/ 0 h 199"/>
                <a:gd name="T6" fmla="*/ 68 w 200"/>
                <a:gd name="T7" fmla="*/ 0 h 199"/>
                <a:gd name="T8" fmla="*/ 68 w 200"/>
                <a:gd name="T9" fmla="*/ 67 h 199"/>
                <a:gd name="T10" fmla="*/ 0 w 200"/>
                <a:gd name="T11" fmla="*/ 67 h 199"/>
                <a:gd name="T12" fmla="*/ 0 w 200"/>
                <a:gd name="T13" fmla="*/ 132 h 199"/>
                <a:gd name="T14" fmla="*/ 68 w 200"/>
                <a:gd name="T15" fmla="*/ 132 h 199"/>
                <a:gd name="T16" fmla="*/ 68 w 200"/>
                <a:gd name="T17" fmla="*/ 199 h 199"/>
                <a:gd name="T18" fmla="*/ 132 w 200"/>
                <a:gd name="T19" fmla="*/ 199 h 199"/>
                <a:gd name="T20" fmla="*/ 132 w 200"/>
                <a:gd name="T21" fmla="*/ 132 h 199"/>
                <a:gd name="T22" fmla="*/ 200 w 200"/>
                <a:gd name="T23" fmla="*/ 132 h 199"/>
                <a:gd name="T24" fmla="*/ 200 w 200"/>
                <a:gd name="T25" fmla="*/ 6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99">
                  <a:moveTo>
                    <a:pt x="200" y="67"/>
                  </a:moveTo>
                  <a:lnTo>
                    <a:pt x="132" y="67"/>
                  </a:lnTo>
                  <a:lnTo>
                    <a:pt x="132" y="0"/>
                  </a:lnTo>
                  <a:lnTo>
                    <a:pt x="68" y="0"/>
                  </a:lnTo>
                  <a:lnTo>
                    <a:pt x="68" y="67"/>
                  </a:lnTo>
                  <a:lnTo>
                    <a:pt x="0" y="67"/>
                  </a:lnTo>
                  <a:lnTo>
                    <a:pt x="0" y="132"/>
                  </a:lnTo>
                  <a:lnTo>
                    <a:pt x="68" y="132"/>
                  </a:lnTo>
                  <a:lnTo>
                    <a:pt x="68" y="199"/>
                  </a:lnTo>
                  <a:lnTo>
                    <a:pt x="132" y="199"/>
                  </a:lnTo>
                  <a:lnTo>
                    <a:pt x="132" y="132"/>
                  </a:lnTo>
                  <a:lnTo>
                    <a:pt x="200" y="132"/>
                  </a:lnTo>
                  <a:lnTo>
                    <a:pt x="200"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grpSp>
      <p:grpSp>
        <p:nvGrpSpPr>
          <p:cNvPr id="16" name="Gruppo 18">
            <a:extLst>
              <a:ext uri="{FF2B5EF4-FFF2-40B4-BE49-F238E27FC236}">
                <a16:creationId xmlns:a16="http://schemas.microsoft.com/office/drawing/2014/main" xmlns="" id="{F5BF845B-15BB-4EA2-846D-043BDB7C3154}"/>
              </a:ext>
            </a:extLst>
          </p:cNvPr>
          <p:cNvGrpSpPr/>
          <p:nvPr/>
        </p:nvGrpSpPr>
        <p:grpSpPr>
          <a:xfrm>
            <a:off x="5487825" y="2285672"/>
            <a:ext cx="717057" cy="663052"/>
            <a:chOff x="4264226" y="2328018"/>
            <a:chExt cx="826169" cy="824057"/>
          </a:xfrm>
        </p:grpSpPr>
        <p:sp>
          <p:nvSpPr>
            <p:cNvPr id="20" name="Freeform 589">
              <a:extLst>
                <a:ext uri="{FF2B5EF4-FFF2-40B4-BE49-F238E27FC236}">
                  <a16:creationId xmlns:a16="http://schemas.microsoft.com/office/drawing/2014/main" xmlns="" id="{4A55A9CE-1B70-4410-B6A8-03391294A7BE}"/>
                </a:ext>
              </a:extLst>
            </p:cNvPr>
            <p:cNvSpPr>
              <a:spLocks/>
            </p:cNvSpPr>
            <p:nvPr/>
          </p:nvSpPr>
          <p:spPr bwMode="auto">
            <a:xfrm>
              <a:off x="4264226" y="2328018"/>
              <a:ext cx="826169" cy="824056"/>
            </a:xfrm>
            <a:custGeom>
              <a:avLst/>
              <a:gdLst>
                <a:gd name="T0" fmla="*/ 1362 w 1562"/>
                <a:gd name="T1" fmla="*/ 260 h 1562"/>
                <a:gd name="T2" fmla="*/ 1460 w 1562"/>
                <a:gd name="T3" fmla="*/ 397 h 1562"/>
                <a:gd name="T4" fmla="*/ 1525 w 1562"/>
                <a:gd name="T5" fmla="*/ 546 h 1562"/>
                <a:gd name="T6" fmla="*/ 1558 w 1562"/>
                <a:gd name="T7" fmla="*/ 704 h 1562"/>
                <a:gd name="T8" fmla="*/ 1560 w 1562"/>
                <a:gd name="T9" fmla="*/ 825 h 1562"/>
                <a:gd name="T10" fmla="*/ 1547 w 1562"/>
                <a:gd name="T11" fmla="*/ 928 h 1562"/>
                <a:gd name="T12" fmla="*/ 1508 w 1562"/>
                <a:gd name="T13" fmla="*/ 1063 h 1562"/>
                <a:gd name="T14" fmla="*/ 1446 w 1562"/>
                <a:gd name="T15" fmla="*/ 1190 h 1562"/>
                <a:gd name="T16" fmla="*/ 1358 w 1562"/>
                <a:gd name="T17" fmla="*/ 1307 h 1562"/>
                <a:gd name="T18" fmla="*/ 1306 w 1562"/>
                <a:gd name="T19" fmla="*/ 1359 h 1562"/>
                <a:gd name="T20" fmla="*/ 1190 w 1562"/>
                <a:gd name="T21" fmla="*/ 1447 h 1562"/>
                <a:gd name="T22" fmla="*/ 1063 w 1562"/>
                <a:gd name="T23" fmla="*/ 1510 h 1562"/>
                <a:gd name="T24" fmla="*/ 928 w 1562"/>
                <a:gd name="T25" fmla="*/ 1548 h 1562"/>
                <a:gd name="T26" fmla="*/ 825 w 1562"/>
                <a:gd name="T27" fmla="*/ 1561 h 1562"/>
                <a:gd name="T28" fmla="*/ 704 w 1562"/>
                <a:gd name="T29" fmla="*/ 1558 h 1562"/>
                <a:gd name="T30" fmla="*/ 545 w 1562"/>
                <a:gd name="T31" fmla="*/ 1526 h 1562"/>
                <a:gd name="T32" fmla="*/ 396 w 1562"/>
                <a:gd name="T33" fmla="*/ 1461 h 1562"/>
                <a:gd name="T34" fmla="*/ 259 w 1562"/>
                <a:gd name="T35" fmla="*/ 1364 h 1562"/>
                <a:gd name="T36" fmla="*/ 201 w 1562"/>
                <a:gd name="T37" fmla="*/ 1304 h 1562"/>
                <a:gd name="T38" fmla="*/ 107 w 1562"/>
                <a:gd name="T39" fmla="*/ 1179 h 1562"/>
                <a:gd name="T40" fmla="*/ 43 w 1562"/>
                <a:gd name="T41" fmla="*/ 1040 h 1562"/>
                <a:gd name="T42" fmla="*/ 8 w 1562"/>
                <a:gd name="T43" fmla="*/ 893 h 1562"/>
                <a:gd name="T44" fmla="*/ 0 w 1562"/>
                <a:gd name="T45" fmla="*/ 743 h 1562"/>
                <a:gd name="T46" fmla="*/ 22 w 1562"/>
                <a:gd name="T47" fmla="*/ 595 h 1562"/>
                <a:gd name="T48" fmla="*/ 71 w 1562"/>
                <a:gd name="T49" fmla="*/ 453 h 1562"/>
                <a:gd name="T50" fmla="*/ 150 w 1562"/>
                <a:gd name="T51" fmla="*/ 319 h 1562"/>
                <a:gd name="T52" fmla="*/ 228 w 1562"/>
                <a:gd name="T53" fmla="*/ 229 h 1562"/>
                <a:gd name="T54" fmla="*/ 319 w 1562"/>
                <a:gd name="T55" fmla="*/ 151 h 1562"/>
                <a:gd name="T56" fmla="*/ 451 w 1562"/>
                <a:gd name="T57" fmla="*/ 72 h 1562"/>
                <a:gd name="T58" fmla="*/ 595 w 1562"/>
                <a:gd name="T59" fmla="*/ 22 h 1562"/>
                <a:gd name="T60" fmla="*/ 742 w 1562"/>
                <a:gd name="T61" fmla="*/ 0 h 1562"/>
                <a:gd name="T62" fmla="*/ 893 w 1562"/>
                <a:gd name="T63" fmla="*/ 8 h 1562"/>
                <a:gd name="T64" fmla="*/ 1039 w 1562"/>
                <a:gd name="T65" fmla="*/ 43 h 1562"/>
                <a:gd name="T66" fmla="*/ 1177 w 1562"/>
                <a:gd name="T67" fmla="*/ 108 h 1562"/>
                <a:gd name="T68" fmla="*/ 1304 w 1562"/>
                <a:gd name="T69" fmla="*/ 201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1562">
                  <a:moveTo>
                    <a:pt x="1332" y="229"/>
                  </a:moveTo>
                  <a:lnTo>
                    <a:pt x="1362" y="260"/>
                  </a:lnTo>
                  <a:lnTo>
                    <a:pt x="1415" y="326"/>
                  </a:lnTo>
                  <a:lnTo>
                    <a:pt x="1460" y="397"/>
                  </a:lnTo>
                  <a:lnTo>
                    <a:pt x="1497" y="470"/>
                  </a:lnTo>
                  <a:lnTo>
                    <a:pt x="1525" y="546"/>
                  </a:lnTo>
                  <a:lnTo>
                    <a:pt x="1546" y="625"/>
                  </a:lnTo>
                  <a:lnTo>
                    <a:pt x="1558" y="704"/>
                  </a:lnTo>
                  <a:lnTo>
                    <a:pt x="1562" y="785"/>
                  </a:lnTo>
                  <a:lnTo>
                    <a:pt x="1560" y="825"/>
                  </a:lnTo>
                  <a:lnTo>
                    <a:pt x="1558" y="860"/>
                  </a:lnTo>
                  <a:lnTo>
                    <a:pt x="1547" y="928"/>
                  </a:lnTo>
                  <a:lnTo>
                    <a:pt x="1532" y="997"/>
                  </a:lnTo>
                  <a:lnTo>
                    <a:pt x="1508" y="1063"/>
                  </a:lnTo>
                  <a:lnTo>
                    <a:pt x="1480" y="1128"/>
                  </a:lnTo>
                  <a:lnTo>
                    <a:pt x="1446" y="1190"/>
                  </a:lnTo>
                  <a:lnTo>
                    <a:pt x="1405" y="1250"/>
                  </a:lnTo>
                  <a:lnTo>
                    <a:pt x="1358" y="1307"/>
                  </a:lnTo>
                  <a:lnTo>
                    <a:pt x="1332" y="1333"/>
                  </a:lnTo>
                  <a:lnTo>
                    <a:pt x="1306" y="1359"/>
                  </a:lnTo>
                  <a:lnTo>
                    <a:pt x="1249" y="1407"/>
                  </a:lnTo>
                  <a:lnTo>
                    <a:pt x="1190" y="1447"/>
                  </a:lnTo>
                  <a:lnTo>
                    <a:pt x="1127" y="1482"/>
                  </a:lnTo>
                  <a:lnTo>
                    <a:pt x="1063" y="1510"/>
                  </a:lnTo>
                  <a:lnTo>
                    <a:pt x="996" y="1532"/>
                  </a:lnTo>
                  <a:lnTo>
                    <a:pt x="928" y="1548"/>
                  </a:lnTo>
                  <a:lnTo>
                    <a:pt x="859" y="1558"/>
                  </a:lnTo>
                  <a:lnTo>
                    <a:pt x="825" y="1561"/>
                  </a:lnTo>
                  <a:lnTo>
                    <a:pt x="784" y="1562"/>
                  </a:lnTo>
                  <a:lnTo>
                    <a:pt x="704" y="1558"/>
                  </a:lnTo>
                  <a:lnTo>
                    <a:pt x="624" y="1547"/>
                  </a:lnTo>
                  <a:lnTo>
                    <a:pt x="545" y="1526"/>
                  </a:lnTo>
                  <a:lnTo>
                    <a:pt x="469" y="1499"/>
                  </a:lnTo>
                  <a:lnTo>
                    <a:pt x="396" y="1461"/>
                  </a:lnTo>
                  <a:lnTo>
                    <a:pt x="325" y="1417"/>
                  </a:lnTo>
                  <a:lnTo>
                    <a:pt x="259" y="1364"/>
                  </a:lnTo>
                  <a:lnTo>
                    <a:pt x="228" y="1333"/>
                  </a:lnTo>
                  <a:lnTo>
                    <a:pt x="201" y="1304"/>
                  </a:lnTo>
                  <a:lnTo>
                    <a:pt x="150" y="1243"/>
                  </a:lnTo>
                  <a:lnTo>
                    <a:pt x="107" y="1179"/>
                  </a:lnTo>
                  <a:lnTo>
                    <a:pt x="71" y="1110"/>
                  </a:lnTo>
                  <a:lnTo>
                    <a:pt x="43" y="1040"/>
                  </a:lnTo>
                  <a:lnTo>
                    <a:pt x="22" y="967"/>
                  </a:lnTo>
                  <a:lnTo>
                    <a:pt x="8" y="893"/>
                  </a:lnTo>
                  <a:lnTo>
                    <a:pt x="0" y="818"/>
                  </a:lnTo>
                  <a:lnTo>
                    <a:pt x="0" y="743"/>
                  </a:lnTo>
                  <a:lnTo>
                    <a:pt x="8" y="669"/>
                  </a:lnTo>
                  <a:lnTo>
                    <a:pt x="22" y="595"/>
                  </a:lnTo>
                  <a:lnTo>
                    <a:pt x="43" y="523"/>
                  </a:lnTo>
                  <a:lnTo>
                    <a:pt x="71" y="453"/>
                  </a:lnTo>
                  <a:lnTo>
                    <a:pt x="107" y="384"/>
                  </a:lnTo>
                  <a:lnTo>
                    <a:pt x="150" y="319"/>
                  </a:lnTo>
                  <a:lnTo>
                    <a:pt x="201" y="258"/>
                  </a:lnTo>
                  <a:lnTo>
                    <a:pt x="228" y="229"/>
                  </a:lnTo>
                  <a:lnTo>
                    <a:pt x="258" y="201"/>
                  </a:lnTo>
                  <a:lnTo>
                    <a:pt x="319" y="151"/>
                  </a:lnTo>
                  <a:lnTo>
                    <a:pt x="383" y="108"/>
                  </a:lnTo>
                  <a:lnTo>
                    <a:pt x="451" y="72"/>
                  </a:lnTo>
                  <a:lnTo>
                    <a:pt x="522" y="43"/>
                  </a:lnTo>
                  <a:lnTo>
                    <a:pt x="595" y="22"/>
                  </a:lnTo>
                  <a:lnTo>
                    <a:pt x="669" y="8"/>
                  </a:lnTo>
                  <a:lnTo>
                    <a:pt x="742" y="0"/>
                  </a:lnTo>
                  <a:lnTo>
                    <a:pt x="818" y="0"/>
                  </a:lnTo>
                  <a:lnTo>
                    <a:pt x="893" y="8"/>
                  </a:lnTo>
                  <a:lnTo>
                    <a:pt x="967" y="22"/>
                  </a:lnTo>
                  <a:lnTo>
                    <a:pt x="1039" y="43"/>
                  </a:lnTo>
                  <a:lnTo>
                    <a:pt x="1109" y="72"/>
                  </a:lnTo>
                  <a:lnTo>
                    <a:pt x="1177" y="108"/>
                  </a:lnTo>
                  <a:lnTo>
                    <a:pt x="1243" y="151"/>
                  </a:lnTo>
                  <a:lnTo>
                    <a:pt x="1304" y="201"/>
                  </a:lnTo>
                  <a:lnTo>
                    <a:pt x="1332" y="229"/>
                  </a:lnTo>
                  <a:close/>
                </a:path>
              </a:pathLst>
            </a:custGeom>
            <a:solidFill>
              <a:srgbClr val="A2B9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21" name="Freeform 590">
              <a:extLst>
                <a:ext uri="{FF2B5EF4-FFF2-40B4-BE49-F238E27FC236}">
                  <a16:creationId xmlns:a16="http://schemas.microsoft.com/office/drawing/2014/main" xmlns="" id="{5E8D4651-5F05-486E-899B-51314F1C4E4F}"/>
                </a:ext>
              </a:extLst>
            </p:cNvPr>
            <p:cNvSpPr>
              <a:spLocks/>
            </p:cNvSpPr>
            <p:nvPr/>
          </p:nvSpPr>
          <p:spPr bwMode="auto">
            <a:xfrm>
              <a:off x="4483974" y="2545654"/>
              <a:ext cx="606421" cy="606421"/>
            </a:xfrm>
            <a:custGeom>
              <a:avLst/>
              <a:gdLst>
                <a:gd name="T0" fmla="*/ 735 w 1147"/>
                <a:gd name="T1" fmla="*/ 0 h 1147"/>
                <a:gd name="T2" fmla="*/ 1147 w 1147"/>
                <a:gd name="T3" fmla="*/ 411 h 1147"/>
                <a:gd name="T4" fmla="*/ 1145 w 1147"/>
                <a:gd name="T5" fmla="*/ 446 h 1147"/>
                <a:gd name="T6" fmla="*/ 1134 w 1147"/>
                <a:gd name="T7" fmla="*/ 514 h 1147"/>
                <a:gd name="T8" fmla="*/ 1119 w 1147"/>
                <a:gd name="T9" fmla="*/ 583 h 1147"/>
                <a:gd name="T10" fmla="*/ 1095 w 1147"/>
                <a:gd name="T11" fmla="*/ 649 h 1147"/>
                <a:gd name="T12" fmla="*/ 1067 w 1147"/>
                <a:gd name="T13" fmla="*/ 714 h 1147"/>
                <a:gd name="T14" fmla="*/ 1033 w 1147"/>
                <a:gd name="T15" fmla="*/ 776 h 1147"/>
                <a:gd name="T16" fmla="*/ 992 w 1147"/>
                <a:gd name="T17" fmla="*/ 836 h 1147"/>
                <a:gd name="T18" fmla="*/ 945 w 1147"/>
                <a:gd name="T19" fmla="*/ 893 h 1147"/>
                <a:gd name="T20" fmla="*/ 919 w 1147"/>
                <a:gd name="T21" fmla="*/ 919 h 1147"/>
                <a:gd name="T22" fmla="*/ 893 w 1147"/>
                <a:gd name="T23" fmla="*/ 945 h 1147"/>
                <a:gd name="T24" fmla="*/ 836 w 1147"/>
                <a:gd name="T25" fmla="*/ 993 h 1147"/>
                <a:gd name="T26" fmla="*/ 777 w 1147"/>
                <a:gd name="T27" fmla="*/ 1033 h 1147"/>
                <a:gd name="T28" fmla="*/ 714 w 1147"/>
                <a:gd name="T29" fmla="*/ 1068 h 1147"/>
                <a:gd name="T30" fmla="*/ 650 w 1147"/>
                <a:gd name="T31" fmla="*/ 1096 h 1147"/>
                <a:gd name="T32" fmla="*/ 583 w 1147"/>
                <a:gd name="T33" fmla="*/ 1118 h 1147"/>
                <a:gd name="T34" fmla="*/ 515 w 1147"/>
                <a:gd name="T35" fmla="*/ 1134 h 1147"/>
                <a:gd name="T36" fmla="*/ 446 w 1147"/>
                <a:gd name="T37" fmla="*/ 1144 h 1147"/>
                <a:gd name="T38" fmla="*/ 412 w 1147"/>
                <a:gd name="T39" fmla="*/ 1147 h 1147"/>
                <a:gd name="T40" fmla="*/ 0 w 1147"/>
                <a:gd name="T41" fmla="*/ 735 h 1147"/>
                <a:gd name="T42" fmla="*/ 735 w 1147"/>
                <a:gd name="T4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147">
                  <a:moveTo>
                    <a:pt x="735" y="0"/>
                  </a:moveTo>
                  <a:lnTo>
                    <a:pt x="1147" y="411"/>
                  </a:lnTo>
                  <a:lnTo>
                    <a:pt x="1145" y="446"/>
                  </a:lnTo>
                  <a:lnTo>
                    <a:pt x="1134" y="514"/>
                  </a:lnTo>
                  <a:lnTo>
                    <a:pt x="1119" y="583"/>
                  </a:lnTo>
                  <a:lnTo>
                    <a:pt x="1095" y="649"/>
                  </a:lnTo>
                  <a:lnTo>
                    <a:pt x="1067" y="714"/>
                  </a:lnTo>
                  <a:lnTo>
                    <a:pt x="1033" y="776"/>
                  </a:lnTo>
                  <a:lnTo>
                    <a:pt x="992" y="836"/>
                  </a:lnTo>
                  <a:lnTo>
                    <a:pt x="945" y="893"/>
                  </a:lnTo>
                  <a:lnTo>
                    <a:pt x="919" y="919"/>
                  </a:lnTo>
                  <a:lnTo>
                    <a:pt x="893" y="945"/>
                  </a:lnTo>
                  <a:lnTo>
                    <a:pt x="836" y="993"/>
                  </a:lnTo>
                  <a:lnTo>
                    <a:pt x="777" y="1033"/>
                  </a:lnTo>
                  <a:lnTo>
                    <a:pt x="714" y="1068"/>
                  </a:lnTo>
                  <a:lnTo>
                    <a:pt x="650" y="1096"/>
                  </a:lnTo>
                  <a:lnTo>
                    <a:pt x="583" y="1118"/>
                  </a:lnTo>
                  <a:lnTo>
                    <a:pt x="515" y="1134"/>
                  </a:lnTo>
                  <a:lnTo>
                    <a:pt x="446" y="1144"/>
                  </a:lnTo>
                  <a:lnTo>
                    <a:pt x="412" y="1147"/>
                  </a:lnTo>
                  <a:lnTo>
                    <a:pt x="0" y="735"/>
                  </a:lnTo>
                  <a:lnTo>
                    <a:pt x="735" y="0"/>
                  </a:lnTo>
                  <a:close/>
                </a:path>
              </a:pathLst>
            </a:custGeom>
            <a:solidFill>
              <a:sysClr val="window" lastClr="FFFFFF">
                <a:alpha val="40000"/>
              </a:sysClr>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22" name="Freeform 591">
              <a:extLst>
                <a:ext uri="{FF2B5EF4-FFF2-40B4-BE49-F238E27FC236}">
                  <a16:creationId xmlns:a16="http://schemas.microsoft.com/office/drawing/2014/main" xmlns="" id="{E2C659F9-9CD3-4A22-AFD6-A70B5ADE9052}"/>
                </a:ext>
              </a:extLst>
            </p:cNvPr>
            <p:cNvSpPr>
              <a:spLocks/>
            </p:cNvSpPr>
            <p:nvPr/>
          </p:nvSpPr>
          <p:spPr bwMode="auto">
            <a:xfrm>
              <a:off x="4403682" y="2465361"/>
              <a:ext cx="547258" cy="547258"/>
            </a:xfrm>
            <a:custGeom>
              <a:avLst/>
              <a:gdLst>
                <a:gd name="T0" fmla="*/ 151 w 1036"/>
                <a:gd name="T1" fmla="*/ 153 h 1038"/>
                <a:gd name="T2" fmla="*/ 115 w 1036"/>
                <a:gd name="T3" fmla="*/ 192 h 1038"/>
                <a:gd name="T4" fmla="*/ 57 w 1036"/>
                <a:gd name="T5" fmla="*/ 279 h 1038"/>
                <a:gd name="T6" fmla="*/ 19 w 1036"/>
                <a:gd name="T7" fmla="*/ 372 h 1038"/>
                <a:gd name="T8" fmla="*/ 0 w 1036"/>
                <a:gd name="T9" fmla="*/ 470 h 1038"/>
                <a:gd name="T10" fmla="*/ 0 w 1036"/>
                <a:gd name="T11" fmla="*/ 570 h 1038"/>
                <a:gd name="T12" fmla="*/ 19 w 1036"/>
                <a:gd name="T13" fmla="*/ 669 h 1038"/>
                <a:gd name="T14" fmla="*/ 57 w 1036"/>
                <a:gd name="T15" fmla="*/ 762 h 1038"/>
                <a:gd name="T16" fmla="*/ 115 w 1036"/>
                <a:gd name="T17" fmla="*/ 849 h 1038"/>
                <a:gd name="T18" fmla="*/ 151 w 1036"/>
                <a:gd name="T19" fmla="*/ 888 h 1038"/>
                <a:gd name="T20" fmla="*/ 151 w 1036"/>
                <a:gd name="T21" fmla="*/ 888 h 1038"/>
                <a:gd name="T22" fmla="*/ 190 w 1036"/>
                <a:gd name="T23" fmla="*/ 924 h 1038"/>
                <a:gd name="T24" fmla="*/ 277 w 1036"/>
                <a:gd name="T25" fmla="*/ 981 h 1038"/>
                <a:gd name="T26" fmla="*/ 370 w 1036"/>
                <a:gd name="T27" fmla="*/ 1020 h 1038"/>
                <a:gd name="T28" fmla="*/ 469 w 1036"/>
                <a:gd name="T29" fmla="*/ 1038 h 1038"/>
                <a:gd name="T30" fmla="*/ 569 w 1036"/>
                <a:gd name="T31" fmla="*/ 1038 h 1038"/>
                <a:gd name="T32" fmla="*/ 667 w 1036"/>
                <a:gd name="T33" fmla="*/ 1020 h 1038"/>
                <a:gd name="T34" fmla="*/ 760 w 1036"/>
                <a:gd name="T35" fmla="*/ 981 h 1038"/>
                <a:gd name="T36" fmla="*/ 847 w 1036"/>
                <a:gd name="T37" fmla="*/ 924 h 1038"/>
                <a:gd name="T38" fmla="*/ 886 w 1036"/>
                <a:gd name="T39" fmla="*/ 888 h 1038"/>
                <a:gd name="T40" fmla="*/ 886 w 1036"/>
                <a:gd name="T41" fmla="*/ 888 h 1038"/>
                <a:gd name="T42" fmla="*/ 922 w 1036"/>
                <a:gd name="T43" fmla="*/ 849 h 1038"/>
                <a:gd name="T44" fmla="*/ 979 w 1036"/>
                <a:gd name="T45" fmla="*/ 762 h 1038"/>
                <a:gd name="T46" fmla="*/ 1017 w 1036"/>
                <a:gd name="T47" fmla="*/ 669 h 1038"/>
                <a:gd name="T48" fmla="*/ 1036 w 1036"/>
                <a:gd name="T49" fmla="*/ 570 h 1038"/>
                <a:gd name="T50" fmla="*/ 1036 w 1036"/>
                <a:gd name="T51" fmla="*/ 470 h 1038"/>
                <a:gd name="T52" fmla="*/ 1017 w 1036"/>
                <a:gd name="T53" fmla="*/ 372 h 1038"/>
                <a:gd name="T54" fmla="*/ 979 w 1036"/>
                <a:gd name="T55" fmla="*/ 279 h 1038"/>
                <a:gd name="T56" fmla="*/ 922 w 1036"/>
                <a:gd name="T57" fmla="*/ 192 h 1038"/>
                <a:gd name="T58" fmla="*/ 886 w 1036"/>
                <a:gd name="T59" fmla="*/ 153 h 1038"/>
                <a:gd name="T60" fmla="*/ 886 w 1036"/>
                <a:gd name="T61" fmla="*/ 153 h 1038"/>
                <a:gd name="T62" fmla="*/ 847 w 1036"/>
                <a:gd name="T63" fmla="*/ 117 h 1038"/>
                <a:gd name="T64" fmla="*/ 760 w 1036"/>
                <a:gd name="T65" fmla="*/ 60 h 1038"/>
                <a:gd name="T66" fmla="*/ 667 w 1036"/>
                <a:gd name="T67" fmla="*/ 21 h 1038"/>
                <a:gd name="T68" fmla="*/ 569 w 1036"/>
                <a:gd name="T69" fmla="*/ 3 h 1038"/>
                <a:gd name="T70" fmla="*/ 518 w 1036"/>
                <a:gd name="T71" fmla="*/ 0 h 1038"/>
                <a:gd name="T72" fmla="*/ 518 w 1036"/>
                <a:gd name="T73" fmla="*/ 0 h 1038"/>
                <a:gd name="T74" fmla="*/ 469 w 1036"/>
                <a:gd name="T75" fmla="*/ 3 h 1038"/>
                <a:gd name="T76" fmla="*/ 370 w 1036"/>
                <a:gd name="T77" fmla="*/ 21 h 1038"/>
                <a:gd name="T78" fmla="*/ 277 w 1036"/>
                <a:gd name="T79" fmla="*/ 60 h 1038"/>
                <a:gd name="T80" fmla="*/ 190 w 1036"/>
                <a:gd name="T81" fmla="*/ 117 h 1038"/>
                <a:gd name="T82" fmla="*/ 151 w 1036"/>
                <a:gd name="T83" fmla="*/ 153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6" h="1038">
                  <a:moveTo>
                    <a:pt x="151" y="153"/>
                  </a:moveTo>
                  <a:lnTo>
                    <a:pt x="115" y="192"/>
                  </a:lnTo>
                  <a:lnTo>
                    <a:pt x="57" y="279"/>
                  </a:lnTo>
                  <a:lnTo>
                    <a:pt x="19" y="372"/>
                  </a:lnTo>
                  <a:lnTo>
                    <a:pt x="0" y="470"/>
                  </a:lnTo>
                  <a:lnTo>
                    <a:pt x="0" y="570"/>
                  </a:lnTo>
                  <a:lnTo>
                    <a:pt x="19" y="669"/>
                  </a:lnTo>
                  <a:lnTo>
                    <a:pt x="57" y="762"/>
                  </a:lnTo>
                  <a:lnTo>
                    <a:pt x="115" y="849"/>
                  </a:lnTo>
                  <a:lnTo>
                    <a:pt x="151" y="888"/>
                  </a:lnTo>
                  <a:lnTo>
                    <a:pt x="151" y="888"/>
                  </a:lnTo>
                  <a:lnTo>
                    <a:pt x="190" y="924"/>
                  </a:lnTo>
                  <a:lnTo>
                    <a:pt x="277" y="981"/>
                  </a:lnTo>
                  <a:lnTo>
                    <a:pt x="370" y="1020"/>
                  </a:lnTo>
                  <a:lnTo>
                    <a:pt x="469" y="1038"/>
                  </a:lnTo>
                  <a:lnTo>
                    <a:pt x="569" y="1038"/>
                  </a:lnTo>
                  <a:lnTo>
                    <a:pt x="667" y="1020"/>
                  </a:lnTo>
                  <a:lnTo>
                    <a:pt x="760" y="981"/>
                  </a:lnTo>
                  <a:lnTo>
                    <a:pt x="847" y="924"/>
                  </a:lnTo>
                  <a:lnTo>
                    <a:pt x="886" y="888"/>
                  </a:lnTo>
                  <a:lnTo>
                    <a:pt x="886" y="888"/>
                  </a:lnTo>
                  <a:lnTo>
                    <a:pt x="922" y="849"/>
                  </a:lnTo>
                  <a:lnTo>
                    <a:pt x="979" y="762"/>
                  </a:lnTo>
                  <a:lnTo>
                    <a:pt x="1017" y="669"/>
                  </a:lnTo>
                  <a:lnTo>
                    <a:pt x="1036" y="570"/>
                  </a:lnTo>
                  <a:lnTo>
                    <a:pt x="1036" y="470"/>
                  </a:lnTo>
                  <a:lnTo>
                    <a:pt x="1017" y="372"/>
                  </a:lnTo>
                  <a:lnTo>
                    <a:pt x="979" y="279"/>
                  </a:lnTo>
                  <a:lnTo>
                    <a:pt x="922" y="192"/>
                  </a:lnTo>
                  <a:lnTo>
                    <a:pt x="886" y="153"/>
                  </a:lnTo>
                  <a:lnTo>
                    <a:pt x="886" y="153"/>
                  </a:lnTo>
                  <a:lnTo>
                    <a:pt x="847" y="117"/>
                  </a:lnTo>
                  <a:lnTo>
                    <a:pt x="760" y="60"/>
                  </a:lnTo>
                  <a:lnTo>
                    <a:pt x="667" y="21"/>
                  </a:lnTo>
                  <a:lnTo>
                    <a:pt x="569" y="3"/>
                  </a:lnTo>
                  <a:lnTo>
                    <a:pt x="518" y="0"/>
                  </a:lnTo>
                  <a:lnTo>
                    <a:pt x="518" y="0"/>
                  </a:lnTo>
                  <a:lnTo>
                    <a:pt x="469" y="3"/>
                  </a:lnTo>
                  <a:lnTo>
                    <a:pt x="370" y="21"/>
                  </a:lnTo>
                  <a:lnTo>
                    <a:pt x="277" y="60"/>
                  </a:lnTo>
                  <a:lnTo>
                    <a:pt x="190" y="117"/>
                  </a:lnTo>
                  <a:lnTo>
                    <a:pt x="151" y="153"/>
                  </a:lnTo>
                  <a:close/>
                </a:path>
              </a:pathLst>
            </a:custGeom>
            <a:solidFill>
              <a:srgbClr val="B5C787"/>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grpSp>
      <p:sp>
        <p:nvSpPr>
          <p:cNvPr id="33" name="Freeform 9">
            <a:extLst>
              <a:ext uri="{FF2B5EF4-FFF2-40B4-BE49-F238E27FC236}">
                <a16:creationId xmlns:a16="http://schemas.microsoft.com/office/drawing/2014/main" xmlns="" id="{10301D0B-8347-4425-9B6F-55D1E6B8EFC2}"/>
              </a:ext>
            </a:extLst>
          </p:cNvPr>
          <p:cNvSpPr>
            <a:spLocks/>
          </p:cNvSpPr>
          <p:nvPr/>
        </p:nvSpPr>
        <p:spPr bwMode="auto">
          <a:xfrm>
            <a:off x="5508592" y="4672282"/>
            <a:ext cx="771698" cy="769724"/>
          </a:xfrm>
          <a:custGeom>
            <a:avLst/>
            <a:gdLst>
              <a:gd name="T0" fmla="*/ 1362 w 1562"/>
              <a:gd name="T1" fmla="*/ 259 h 1562"/>
              <a:gd name="T2" fmla="*/ 1461 w 1562"/>
              <a:gd name="T3" fmla="*/ 396 h 1562"/>
              <a:gd name="T4" fmla="*/ 1525 w 1562"/>
              <a:gd name="T5" fmla="*/ 545 h 1562"/>
              <a:gd name="T6" fmla="*/ 1558 w 1562"/>
              <a:gd name="T7" fmla="*/ 704 h 1562"/>
              <a:gd name="T8" fmla="*/ 1560 w 1562"/>
              <a:gd name="T9" fmla="*/ 825 h 1562"/>
              <a:gd name="T10" fmla="*/ 1547 w 1562"/>
              <a:gd name="T11" fmla="*/ 928 h 1562"/>
              <a:gd name="T12" fmla="*/ 1509 w 1562"/>
              <a:gd name="T13" fmla="*/ 1063 h 1562"/>
              <a:gd name="T14" fmla="*/ 1446 w 1562"/>
              <a:gd name="T15" fmla="*/ 1190 h 1562"/>
              <a:gd name="T16" fmla="*/ 1358 w 1562"/>
              <a:gd name="T17" fmla="*/ 1306 h 1562"/>
              <a:gd name="T18" fmla="*/ 1306 w 1562"/>
              <a:gd name="T19" fmla="*/ 1359 h 1562"/>
              <a:gd name="T20" fmla="*/ 1190 w 1562"/>
              <a:gd name="T21" fmla="*/ 1446 h 1562"/>
              <a:gd name="T22" fmla="*/ 1063 w 1562"/>
              <a:gd name="T23" fmla="*/ 1510 h 1562"/>
              <a:gd name="T24" fmla="*/ 928 w 1562"/>
              <a:gd name="T25" fmla="*/ 1547 h 1562"/>
              <a:gd name="T26" fmla="*/ 825 w 1562"/>
              <a:gd name="T27" fmla="*/ 1560 h 1562"/>
              <a:gd name="T28" fmla="*/ 704 w 1562"/>
              <a:gd name="T29" fmla="*/ 1558 h 1562"/>
              <a:gd name="T30" fmla="*/ 546 w 1562"/>
              <a:gd name="T31" fmla="*/ 1527 h 1562"/>
              <a:gd name="T32" fmla="*/ 396 w 1562"/>
              <a:gd name="T33" fmla="*/ 1461 h 1562"/>
              <a:gd name="T34" fmla="*/ 259 w 1562"/>
              <a:gd name="T35" fmla="*/ 1363 h 1562"/>
              <a:gd name="T36" fmla="*/ 201 w 1562"/>
              <a:gd name="T37" fmla="*/ 1304 h 1562"/>
              <a:gd name="T38" fmla="*/ 107 w 1562"/>
              <a:gd name="T39" fmla="*/ 1178 h 1562"/>
              <a:gd name="T40" fmla="*/ 43 w 1562"/>
              <a:gd name="T41" fmla="*/ 1039 h 1562"/>
              <a:gd name="T42" fmla="*/ 8 w 1562"/>
              <a:gd name="T43" fmla="*/ 893 h 1562"/>
              <a:gd name="T44" fmla="*/ 0 w 1562"/>
              <a:gd name="T45" fmla="*/ 744 h 1562"/>
              <a:gd name="T46" fmla="*/ 22 w 1562"/>
              <a:gd name="T47" fmla="*/ 595 h 1562"/>
              <a:gd name="T48" fmla="*/ 71 w 1562"/>
              <a:gd name="T49" fmla="*/ 452 h 1562"/>
              <a:gd name="T50" fmla="*/ 150 w 1562"/>
              <a:gd name="T51" fmla="*/ 319 h 1562"/>
              <a:gd name="T52" fmla="*/ 228 w 1562"/>
              <a:gd name="T53" fmla="*/ 228 h 1562"/>
              <a:gd name="T54" fmla="*/ 319 w 1562"/>
              <a:gd name="T55" fmla="*/ 150 h 1562"/>
              <a:gd name="T56" fmla="*/ 451 w 1562"/>
              <a:gd name="T57" fmla="*/ 72 h 1562"/>
              <a:gd name="T58" fmla="*/ 595 w 1562"/>
              <a:gd name="T59" fmla="*/ 22 h 1562"/>
              <a:gd name="T60" fmla="*/ 743 w 1562"/>
              <a:gd name="T61" fmla="*/ 0 h 1562"/>
              <a:gd name="T62" fmla="*/ 893 w 1562"/>
              <a:gd name="T63" fmla="*/ 8 h 1562"/>
              <a:gd name="T64" fmla="*/ 1039 w 1562"/>
              <a:gd name="T65" fmla="*/ 44 h 1562"/>
              <a:gd name="T66" fmla="*/ 1177 w 1562"/>
              <a:gd name="T67" fmla="*/ 107 h 1562"/>
              <a:gd name="T68" fmla="*/ 1304 w 1562"/>
              <a:gd name="T69" fmla="*/ 201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1562">
                <a:moveTo>
                  <a:pt x="1332" y="228"/>
                </a:moveTo>
                <a:lnTo>
                  <a:pt x="1362" y="259"/>
                </a:lnTo>
                <a:lnTo>
                  <a:pt x="1415" y="326"/>
                </a:lnTo>
                <a:lnTo>
                  <a:pt x="1461" y="396"/>
                </a:lnTo>
                <a:lnTo>
                  <a:pt x="1497" y="470"/>
                </a:lnTo>
                <a:lnTo>
                  <a:pt x="1525" y="545"/>
                </a:lnTo>
                <a:lnTo>
                  <a:pt x="1546" y="625"/>
                </a:lnTo>
                <a:lnTo>
                  <a:pt x="1558" y="704"/>
                </a:lnTo>
                <a:lnTo>
                  <a:pt x="1562" y="785"/>
                </a:lnTo>
                <a:lnTo>
                  <a:pt x="1560" y="825"/>
                </a:lnTo>
                <a:lnTo>
                  <a:pt x="1558" y="859"/>
                </a:lnTo>
                <a:lnTo>
                  <a:pt x="1547" y="928"/>
                </a:lnTo>
                <a:lnTo>
                  <a:pt x="1532" y="997"/>
                </a:lnTo>
                <a:lnTo>
                  <a:pt x="1509" y="1063"/>
                </a:lnTo>
                <a:lnTo>
                  <a:pt x="1480" y="1127"/>
                </a:lnTo>
                <a:lnTo>
                  <a:pt x="1446" y="1190"/>
                </a:lnTo>
                <a:lnTo>
                  <a:pt x="1405" y="1249"/>
                </a:lnTo>
                <a:lnTo>
                  <a:pt x="1358" y="1306"/>
                </a:lnTo>
                <a:lnTo>
                  <a:pt x="1332" y="1334"/>
                </a:lnTo>
                <a:lnTo>
                  <a:pt x="1306" y="1359"/>
                </a:lnTo>
                <a:lnTo>
                  <a:pt x="1249" y="1406"/>
                </a:lnTo>
                <a:lnTo>
                  <a:pt x="1190" y="1446"/>
                </a:lnTo>
                <a:lnTo>
                  <a:pt x="1127" y="1481"/>
                </a:lnTo>
                <a:lnTo>
                  <a:pt x="1063" y="1510"/>
                </a:lnTo>
                <a:lnTo>
                  <a:pt x="997" y="1532"/>
                </a:lnTo>
                <a:lnTo>
                  <a:pt x="928" y="1547"/>
                </a:lnTo>
                <a:lnTo>
                  <a:pt x="859" y="1558"/>
                </a:lnTo>
                <a:lnTo>
                  <a:pt x="825" y="1560"/>
                </a:lnTo>
                <a:lnTo>
                  <a:pt x="784" y="1562"/>
                </a:lnTo>
                <a:lnTo>
                  <a:pt x="704" y="1558"/>
                </a:lnTo>
                <a:lnTo>
                  <a:pt x="625" y="1546"/>
                </a:lnTo>
                <a:lnTo>
                  <a:pt x="546" y="1527"/>
                </a:lnTo>
                <a:lnTo>
                  <a:pt x="469" y="1498"/>
                </a:lnTo>
                <a:lnTo>
                  <a:pt x="396" y="1461"/>
                </a:lnTo>
                <a:lnTo>
                  <a:pt x="325" y="1416"/>
                </a:lnTo>
                <a:lnTo>
                  <a:pt x="259" y="1363"/>
                </a:lnTo>
                <a:lnTo>
                  <a:pt x="228" y="1334"/>
                </a:lnTo>
                <a:lnTo>
                  <a:pt x="201" y="1304"/>
                </a:lnTo>
                <a:lnTo>
                  <a:pt x="150" y="1243"/>
                </a:lnTo>
                <a:lnTo>
                  <a:pt x="107" y="1178"/>
                </a:lnTo>
                <a:lnTo>
                  <a:pt x="71" y="1109"/>
                </a:lnTo>
                <a:lnTo>
                  <a:pt x="43" y="1039"/>
                </a:lnTo>
                <a:lnTo>
                  <a:pt x="22" y="967"/>
                </a:lnTo>
                <a:lnTo>
                  <a:pt x="8" y="893"/>
                </a:lnTo>
                <a:lnTo>
                  <a:pt x="0" y="818"/>
                </a:lnTo>
                <a:lnTo>
                  <a:pt x="0" y="744"/>
                </a:lnTo>
                <a:lnTo>
                  <a:pt x="8" y="669"/>
                </a:lnTo>
                <a:lnTo>
                  <a:pt x="22" y="595"/>
                </a:lnTo>
                <a:lnTo>
                  <a:pt x="43" y="522"/>
                </a:lnTo>
                <a:lnTo>
                  <a:pt x="71" y="452"/>
                </a:lnTo>
                <a:lnTo>
                  <a:pt x="107" y="383"/>
                </a:lnTo>
                <a:lnTo>
                  <a:pt x="150" y="319"/>
                </a:lnTo>
                <a:lnTo>
                  <a:pt x="201" y="258"/>
                </a:lnTo>
                <a:lnTo>
                  <a:pt x="228" y="228"/>
                </a:lnTo>
                <a:lnTo>
                  <a:pt x="258" y="201"/>
                </a:lnTo>
                <a:lnTo>
                  <a:pt x="319" y="150"/>
                </a:lnTo>
                <a:lnTo>
                  <a:pt x="384" y="107"/>
                </a:lnTo>
                <a:lnTo>
                  <a:pt x="451" y="72"/>
                </a:lnTo>
                <a:lnTo>
                  <a:pt x="522" y="44"/>
                </a:lnTo>
                <a:lnTo>
                  <a:pt x="595" y="22"/>
                </a:lnTo>
                <a:lnTo>
                  <a:pt x="669" y="8"/>
                </a:lnTo>
                <a:lnTo>
                  <a:pt x="743" y="0"/>
                </a:lnTo>
                <a:lnTo>
                  <a:pt x="818" y="0"/>
                </a:lnTo>
                <a:lnTo>
                  <a:pt x="893" y="8"/>
                </a:lnTo>
                <a:lnTo>
                  <a:pt x="967" y="22"/>
                </a:lnTo>
                <a:lnTo>
                  <a:pt x="1039" y="44"/>
                </a:lnTo>
                <a:lnTo>
                  <a:pt x="1109" y="72"/>
                </a:lnTo>
                <a:lnTo>
                  <a:pt x="1177" y="107"/>
                </a:lnTo>
                <a:lnTo>
                  <a:pt x="1243" y="150"/>
                </a:lnTo>
                <a:lnTo>
                  <a:pt x="1304" y="201"/>
                </a:lnTo>
                <a:lnTo>
                  <a:pt x="1332" y="228"/>
                </a:lnTo>
                <a:close/>
              </a:path>
            </a:pathLst>
          </a:custGeom>
          <a:solidFill>
            <a:srgbClr val="3399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34" name="Freeform 7">
            <a:extLst>
              <a:ext uri="{FF2B5EF4-FFF2-40B4-BE49-F238E27FC236}">
                <a16:creationId xmlns:a16="http://schemas.microsoft.com/office/drawing/2014/main" xmlns="" id="{972552FF-5D8B-43A4-A4A0-9E445F8780C9}"/>
              </a:ext>
            </a:extLst>
          </p:cNvPr>
          <p:cNvSpPr>
            <a:spLocks/>
          </p:cNvSpPr>
          <p:nvPr/>
        </p:nvSpPr>
        <p:spPr bwMode="auto">
          <a:xfrm flipH="1">
            <a:off x="4398467" y="4940630"/>
            <a:ext cx="1722842" cy="256276"/>
          </a:xfrm>
          <a:custGeom>
            <a:avLst/>
            <a:gdLst>
              <a:gd name="T0" fmla="*/ 0 w 3683"/>
              <a:gd name="T1" fmla="*/ 328 h 548"/>
              <a:gd name="T2" fmla="*/ 2997 w 3683"/>
              <a:gd name="T3" fmla="*/ 328 h 548"/>
              <a:gd name="T4" fmla="*/ 3024 w 3683"/>
              <a:gd name="T5" fmla="*/ 329 h 548"/>
              <a:gd name="T6" fmla="*/ 3077 w 3683"/>
              <a:gd name="T7" fmla="*/ 342 h 548"/>
              <a:gd name="T8" fmla="*/ 3126 w 3683"/>
              <a:gd name="T9" fmla="*/ 368 h 548"/>
              <a:gd name="T10" fmla="*/ 3166 w 3683"/>
              <a:gd name="T11" fmla="*/ 404 h 548"/>
              <a:gd name="T12" fmla="*/ 3183 w 3683"/>
              <a:gd name="T13" fmla="*/ 426 h 548"/>
              <a:gd name="T14" fmla="*/ 3203 w 3683"/>
              <a:gd name="T15" fmla="*/ 453 h 548"/>
              <a:gd name="T16" fmla="*/ 3253 w 3683"/>
              <a:gd name="T17" fmla="*/ 499 h 548"/>
              <a:gd name="T18" fmla="*/ 3314 w 3683"/>
              <a:gd name="T19" fmla="*/ 531 h 548"/>
              <a:gd name="T20" fmla="*/ 3381 w 3683"/>
              <a:gd name="T21" fmla="*/ 547 h 548"/>
              <a:gd name="T22" fmla="*/ 3418 w 3683"/>
              <a:gd name="T23" fmla="*/ 548 h 548"/>
              <a:gd name="T24" fmla="*/ 3444 w 3683"/>
              <a:gd name="T25" fmla="*/ 545 h 548"/>
              <a:gd name="T26" fmla="*/ 3494 w 3683"/>
              <a:gd name="T27" fmla="*/ 534 h 548"/>
              <a:gd name="T28" fmla="*/ 3541 w 3683"/>
              <a:gd name="T29" fmla="*/ 514 h 548"/>
              <a:gd name="T30" fmla="*/ 3584 w 3683"/>
              <a:gd name="T31" fmla="*/ 486 h 548"/>
              <a:gd name="T32" fmla="*/ 3619 w 3683"/>
              <a:gd name="T33" fmla="*/ 449 h 548"/>
              <a:gd name="T34" fmla="*/ 3648 w 3683"/>
              <a:gd name="T35" fmla="*/ 408 h 548"/>
              <a:gd name="T36" fmla="*/ 3669 w 3683"/>
              <a:gd name="T37" fmla="*/ 361 h 548"/>
              <a:gd name="T38" fmla="*/ 3682 w 3683"/>
              <a:gd name="T39" fmla="*/ 312 h 548"/>
              <a:gd name="T40" fmla="*/ 3683 w 3683"/>
              <a:gd name="T41" fmla="*/ 285 h 548"/>
              <a:gd name="T42" fmla="*/ 3683 w 3683"/>
              <a:gd name="T43" fmla="*/ 256 h 548"/>
              <a:gd name="T44" fmla="*/ 3674 w 3683"/>
              <a:gd name="T45" fmla="*/ 200 h 548"/>
              <a:gd name="T46" fmla="*/ 3655 w 3683"/>
              <a:gd name="T47" fmla="*/ 150 h 548"/>
              <a:gd name="T48" fmla="*/ 3625 w 3683"/>
              <a:gd name="T49" fmla="*/ 103 h 548"/>
              <a:gd name="T50" fmla="*/ 3588 w 3683"/>
              <a:gd name="T51" fmla="*/ 64 h 548"/>
              <a:gd name="T52" fmla="*/ 3543 w 3683"/>
              <a:gd name="T53" fmla="*/ 35 h 548"/>
              <a:gd name="T54" fmla="*/ 3494 w 3683"/>
              <a:gd name="T55" fmla="*/ 13 h 548"/>
              <a:gd name="T56" fmla="*/ 3439 w 3683"/>
              <a:gd name="T57" fmla="*/ 1 h 548"/>
              <a:gd name="T58" fmla="*/ 3410 w 3683"/>
              <a:gd name="T59" fmla="*/ 0 h 548"/>
              <a:gd name="T60" fmla="*/ 3375 w 3683"/>
              <a:gd name="T61" fmla="*/ 1 h 548"/>
              <a:gd name="T62" fmla="*/ 3311 w 3683"/>
              <a:gd name="T63" fmla="*/ 18 h 548"/>
              <a:gd name="T64" fmla="*/ 3253 w 3683"/>
              <a:gd name="T65" fmla="*/ 49 h 548"/>
              <a:gd name="T66" fmla="*/ 3205 w 3683"/>
              <a:gd name="T67" fmla="*/ 92 h 548"/>
              <a:gd name="T68" fmla="*/ 3186 w 3683"/>
              <a:gd name="T69" fmla="*/ 116 h 548"/>
              <a:gd name="T70" fmla="*/ 3169 w 3683"/>
              <a:gd name="T71" fmla="*/ 140 h 548"/>
              <a:gd name="T72" fmla="*/ 3127 w 3683"/>
              <a:gd name="T73" fmla="*/ 177 h 548"/>
              <a:gd name="T74" fmla="*/ 3078 w 3683"/>
              <a:gd name="T75" fmla="*/ 204 h 548"/>
              <a:gd name="T76" fmla="*/ 3025 w 3683"/>
              <a:gd name="T77" fmla="*/ 219 h 548"/>
              <a:gd name="T78" fmla="*/ 2997 w 3683"/>
              <a:gd name="T79" fmla="*/ 220 h 548"/>
              <a:gd name="T80" fmla="*/ 0 w 3683"/>
              <a:gd name="T81" fmla="*/ 220 h 548"/>
              <a:gd name="T82" fmla="*/ 0 w 3683"/>
              <a:gd name="T83" fmla="*/ 3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3" h="548">
                <a:moveTo>
                  <a:pt x="0" y="328"/>
                </a:moveTo>
                <a:lnTo>
                  <a:pt x="2997" y="328"/>
                </a:lnTo>
                <a:lnTo>
                  <a:pt x="3024" y="329"/>
                </a:lnTo>
                <a:lnTo>
                  <a:pt x="3077" y="342"/>
                </a:lnTo>
                <a:lnTo>
                  <a:pt x="3126" y="368"/>
                </a:lnTo>
                <a:lnTo>
                  <a:pt x="3166" y="404"/>
                </a:lnTo>
                <a:lnTo>
                  <a:pt x="3183" y="426"/>
                </a:lnTo>
                <a:lnTo>
                  <a:pt x="3203" y="453"/>
                </a:lnTo>
                <a:lnTo>
                  <a:pt x="3253" y="499"/>
                </a:lnTo>
                <a:lnTo>
                  <a:pt x="3314" y="531"/>
                </a:lnTo>
                <a:lnTo>
                  <a:pt x="3381" y="547"/>
                </a:lnTo>
                <a:lnTo>
                  <a:pt x="3418" y="548"/>
                </a:lnTo>
                <a:lnTo>
                  <a:pt x="3444" y="545"/>
                </a:lnTo>
                <a:lnTo>
                  <a:pt x="3494" y="534"/>
                </a:lnTo>
                <a:lnTo>
                  <a:pt x="3541" y="514"/>
                </a:lnTo>
                <a:lnTo>
                  <a:pt x="3584" y="486"/>
                </a:lnTo>
                <a:lnTo>
                  <a:pt x="3619" y="449"/>
                </a:lnTo>
                <a:lnTo>
                  <a:pt x="3648" y="408"/>
                </a:lnTo>
                <a:lnTo>
                  <a:pt x="3669" y="361"/>
                </a:lnTo>
                <a:lnTo>
                  <a:pt x="3682" y="312"/>
                </a:lnTo>
                <a:lnTo>
                  <a:pt x="3683" y="285"/>
                </a:lnTo>
                <a:lnTo>
                  <a:pt x="3683" y="256"/>
                </a:lnTo>
                <a:lnTo>
                  <a:pt x="3674" y="200"/>
                </a:lnTo>
                <a:lnTo>
                  <a:pt x="3655" y="150"/>
                </a:lnTo>
                <a:lnTo>
                  <a:pt x="3625" y="103"/>
                </a:lnTo>
                <a:lnTo>
                  <a:pt x="3588" y="64"/>
                </a:lnTo>
                <a:lnTo>
                  <a:pt x="3543" y="35"/>
                </a:lnTo>
                <a:lnTo>
                  <a:pt x="3494" y="13"/>
                </a:lnTo>
                <a:lnTo>
                  <a:pt x="3439" y="1"/>
                </a:lnTo>
                <a:lnTo>
                  <a:pt x="3410" y="0"/>
                </a:lnTo>
                <a:lnTo>
                  <a:pt x="3375" y="1"/>
                </a:lnTo>
                <a:lnTo>
                  <a:pt x="3311" y="18"/>
                </a:lnTo>
                <a:lnTo>
                  <a:pt x="3253" y="49"/>
                </a:lnTo>
                <a:lnTo>
                  <a:pt x="3205" y="92"/>
                </a:lnTo>
                <a:lnTo>
                  <a:pt x="3186" y="116"/>
                </a:lnTo>
                <a:lnTo>
                  <a:pt x="3169" y="140"/>
                </a:lnTo>
                <a:lnTo>
                  <a:pt x="3127" y="177"/>
                </a:lnTo>
                <a:lnTo>
                  <a:pt x="3078" y="204"/>
                </a:lnTo>
                <a:lnTo>
                  <a:pt x="3025" y="219"/>
                </a:lnTo>
                <a:lnTo>
                  <a:pt x="2997" y="220"/>
                </a:lnTo>
                <a:lnTo>
                  <a:pt x="0" y="220"/>
                </a:lnTo>
                <a:lnTo>
                  <a:pt x="0" y="328"/>
                </a:lnTo>
                <a:close/>
              </a:path>
            </a:pathLst>
          </a:custGeom>
          <a:solidFill>
            <a:srgbClr val="3399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35" name="Freeform 10">
            <a:extLst>
              <a:ext uri="{FF2B5EF4-FFF2-40B4-BE49-F238E27FC236}">
                <a16:creationId xmlns:a16="http://schemas.microsoft.com/office/drawing/2014/main" xmlns="" id="{91DE571E-9C9F-4A85-B4BA-CC91F8985D53}"/>
              </a:ext>
            </a:extLst>
          </p:cNvPr>
          <p:cNvSpPr>
            <a:spLocks/>
          </p:cNvSpPr>
          <p:nvPr/>
        </p:nvSpPr>
        <p:spPr bwMode="auto">
          <a:xfrm rot="278502">
            <a:off x="5713133" y="4898631"/>
            <a:ext cx="534997" cy="536869"/>
          </a:xfrm>
          <a:custGeom>
            <a:avLst/>
            <a:gdLst>
              <a:gd name="T0" fmla="*/ 735 w 1147"/>
              <a:gd name="T1" fmla="*/ 0 h 1147"/>
              <a:gd name="T2" fmla="*/ 1147 w 1147"/>
              <a:gd name="T3" fmla="*/ 412 h 1147"/>
              <a:gd name="T4" fmla="*/ 1145 w 1147"/>
              <a:gd name="T5" fmla="*/ 446 h 1147"/>
              <a:gd name="T6" fmla="*/ 1134 w 1147"/>
              <a:gd name="T7" fmla="*/ 515 h 1147"/>
              <a:gd name="T8" fmla="*/ 1119 w 1147"/>
              <a:gd name="T9" fmla="*/ 584 h 1147"/>
              <a:gd name="T10" fmla="*/ 1096 w 1147"/>
              <a:gd name="T11" fmla="*/ 650 h 1147"/>
              <a:gd name="T12" fmla="*/ 1067 w 1147"/>
              <a:gd name="T13" fmla="*/ 714 h 1147"/>
              <a:gd name="T14" fmla="*/ 1033 w 1147"/>
              <a:gd name="T15" fmla="*/ 777 h 1147"/>
              <a:gd name="T16" fmla="*/ 992 w 1147"/>
              <a:gd name="T17" fmla="*/ 836 h 1147"/>
              <a:gd name="T18" fmla="*/ 945 w 1147"/>
              <a:gd name="T19" fmla="*/ 893 h 1147"/>
              <a:gd name="T20" fmla="*/ 919 w 1147"/>
              <a:gd name="T21" fmla="*/ 921 h 1147"/>
              <a:gd name="T22" fmla="*/ 893 w 1147"/>
              <a:gd name="T23" fmla="*/ 946 h 1147"/>
              <a:gd name="T24" fmla="*/ 836 w 1147"/>
              <a:gd name="T25" fmla="*/ 993 h 1147"/>
              <a:gd name="T26" fmla="*/ 777 w 1147"/>
              <a:gd name="T27" fmla="*/ 1033 h 1147"/>
              <a:gd name="T28" fmla="*/ 714 w 1147"/>
              <a:gd name="T29" fmla="*/ 1068 h 1147"/>
              <a:gd name="T30" fmla="*/ 650 w 1147"/>
              <a:gd name="T31" fmla="*/ 1097 h 1147"/>
              <a:gd name="T32" fmla="*/ 584 w 1147"/>
              <a:gd name="T33" fmla="*/ 1119 h 1147"/>
              <a:gd name="T34" fmla="*/ 515 w 1147"/>
              <a:gd name="T35" fmla="*/ 1134 h 1147"/>
              <a:gd name="T36" fmla="*/ 446 w 1147"/>
              <a:gd name="T37" fmla="*/ 1145 h 1147"/>
              <a:gd name="T38" fmla="*/ 412 w 1147"/>
              <a:gd name="T39" fmla="*/ 1147 h 1147"/>
              <a:gd name="T40" fmla="*/ 0 w 1147"/>
              <a:gd name="T41" fmla="*/ 735 h 1147"/>
              <a:gd name="T42" fmla="*/ 735 w 1147"/>
              <a:gd name="T4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147">
                <a:moveTo>
                  <a:pt x="735" y="0"/>
                </a:moveTo>
                <a:lnTo>
                  <a:pt x="1147" y="412"/>
                </a:lnTo>
                <a:lnTo>
                  <a:pt x="1145" y="446"/>
                </a:lnTo>
                <a:lnTo>
                  <a:pt x="1134" y="515"/>
                </a:lnTo>
                <a:lnTo>
                  <a:pt x="1119" y="584"/>
                </a:lnTo>
                <a:lnTo>
                  <a:pt x="1096" y="650"/>
                </a:lnTo>
                <a:lnTo>
                  <a:pt x="1067" y="714"/>
                </a:lnTo>
                <a:lnTo>
                  <a:pt x="1033" y="777"/>
                </a:lnTo>
                <a:lnTo>
                  <a:pt x="992" y="836"/>
                </a:lnTo>
                <a:lnTo>
                  <a:pt x="945" y="893"/>
                </a:lnTo>
                <a:lnTo>
                  <a:pt x="919" y="921"/>
                </a:lnTo>
                <a:lnTo>
                  <a:pt x="893" y="946"/>
                </a:lnTo>
                <a:lnTo>
                  <a:pt x="836" y="993"/>
                </a:lnTo>
                <a:lnTo>
                  <a:pt x="777" y="1033"/>
                </a:lnTo>
                <a:lnTo>
                  <a:pt x="714" y="1068"/>
                </a:lnTo>
                <a:lnTo>
                  <a:pt x="650" y="1097"/>
                </a:lnTo>
                <a:lnTo>
                  <a:pt x="584" y="1119"/>
                </a:lnTo>
                <a:lnTo>
                  <a:pt x="515" y="1134"/>
                </a:lnTo>
                <a:lnTo>
                  <a:pt x="446" y="1145"/>
                </a:lnTo>
                <a:lnTo>
                  <a:pt x="412" y="1147"/>
                </a:lnTo>
                <a:lnTo>
                  <a:pt x="0" y="735"/>
                </a:lnTo>
                <a:lnTo>
                  <a:pt x="735" y="0"/>
                </a:lnTo>
                <a:close/>
              </a:path>
            </a:pathLst>
          </a:custGeom>
          <a:solidFill>
            <a:sysClr val="window" lastClr="FFFFFF">
              <a:alpha val="40000"/>
            </a:sysClr>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grpSp>
        <p:nvGrpSpPr>
          <p:cNvPr id="19" name="Gruppo 36">
            <a:extLst>
              <a:ext uri="{FF2B5EF4-FFF2-40B4-BE49-F238E27FC236}">
                <a16:creationId xmlns:a16="http://schemas.microsoft.com/office/drawing/2014/main" xmlns="" id="{C730BAC8-C11C-4D88-B980-5406F90D6ED2}"/>
              </a:ext>
            </a:extLst>
          </p:cNvPr>
          <p:cNvGrpSpPr/>
          <p:nvPr/>
        </p:nvGrpSpPr>
        <p:grpSpPr>
          <a:xfrm>
            <a:off x="5935204" y="3799420"/>
            <a:ext cx="1459937" cy="217168"/>
            <a:chOff x="4755817" y="3653802"/>
            <a:chExt cx="1946039" cy="289477"/>
          </a:xfrm>
        </p:grpSpPr>
        <p:sp>
          <p:nvSpPr>
            <p:cNvPr id="38" name="Freeform 7">
              <a:extLst>
                <a:ext uri="{FF2B5EF4-FFF2-40B4-BE49-F238E27FC236}">
                  <a16:creationId xmlns:a16="http://schemas.microsoft.com/office/drawing/2014/main" xmlns="" id="{A0319AA2-173A-4328-902A-C234A3C56361}"/>
                </a:ext>
              </a:extLst>
            </p:cNvPr>
            <p:cNvSpPr>
              <a:spLocks/>
            </p:cNvSpPr>
            <p:nvPr/>
          </p:nvSpPr>
          <p:spPr bwMode="auto">
            <a:xfrm>
              <a:off x="4755817" y="3653802"/>
              <a:ext cx="1946039" cy="289477"/>
            </a:xfrm>
            <a:custGeom>
              <a:avLst/>
              <a:gdLst>
                <a:gd name="T0" fmla="*/ 0 w 3683"/>
                <a:gd name="T1" fmla="*/ 328 h 548"/>
                <a:gd name="T2" fmla="*/ 2997 w 3683"/>
                <a:gd name="T3" fmla="*/ 328 h 548"/>
                <a:gd name="T4" fmla="*/ 3024 w 3683"/>
                <a:gd name="T5" fmla="*/ 329 h 548"/>
                <a:gd name="T6" fmla="*/ 3077 w 3683"/>
                <a:gd name="T7" fmla="*/ 342 h 548"/>
                <a:gd name="T8" fmla="*/ 3126 w 3683"/>
                <a:gd name="T9" fmla="*/ 368 h 548"/>
                <a:gd name="T10" fmla="*/ 3166 w 3683"/>
                <a:gd name="T11" fmla="*/ 404 h 548"/>
                <a:gd name="T12" fmla="*/ 3183 w 3683"/>
                <a:gd name="T13" fmla="*/ 426 h 548"/>
                <a:gd name="T14" fmla="*/ 3203 w 3683"/>
                <a:gd name="T15" fmla="*/ 453 h 548"/>
                <a:gd name="T16" fmla="*/ 3253 w 3683"/>
                <a:gd name="T17" fmla="*/ 499 h 548"/>
                <a:gd name="T18" fmla="*/ 3314 w 3683"/>
                <a:gd name="T19" fmla="*/ 531 h 548"/>
                <a:gd name="T20" fmla="*/ 3381 w 3683"/>
                <a:gd name="T21" fmla="*/ 547 h 548"/>
                <a:gd name="T22" fmla="*/ 3418 w 3683"/>
                <a:gd name="T23" fmla="*/ 548 h 548"/>
                <a:gd name="T24" fmla="*/ 3444 w 3683"/>
                <a:gd name="T25" fmla="*/ 545 h 548"/>
                <a:gd name="T26" fmla="*/ 3494 w 3683"/>
                <a:gd name="T27" fmla="*/ 534 h 548"/>
                <a:gd name="T28" fmla="*/ 3541 w 3683"/>
                <a:gd name="T29" fmla="*/ 514 h 548"/>
                <a:gd name="T30" fmla="*/ 3584 w 3683"/>
                <a:gd name="T31" fmla="*/ 486 h 548"/>
                <a:gd name="T32" fmla="*/ 3619 w 3683"/>
                <a:gd name="T33" fmla="*/ 449 h 548"/>
                <a:gd name="T34" fmla="*/ 3648 w 3683"/>
                <a:gd name="T35" fmla="*/ 408 h 548"/>
                <a:gd name="T36" fmla="*/ 3669 w 3683"/>
                <a:gd name="T37" fmla="*/ 361 h 548"/>
                <a:gd name="T38" fmla="*/ 3682 w 3683"/>
                <a:gd name="T39" fmla="*/ 312 h 548"/>
                <a:gd name="T40" fmla="*/ 3683 w 3683"/>
                <a:gd name="T41" fmla="*/ 285 h 548"/>
                <a:gd name="T42" fmla="*/ 3683 w 3683"/>
                <a:gd name="T43" fmla="*/ 256 h 548"/>
                <a:gd name="T44" fmla="*/ 3674 w 3683"/>
                <a:gd name="T45" fmla="*/ 200 h 548"/>
                <a:gd name="T46" fmla="*/ 3655 w 3683"/>
                <a:gd name="T47" fmla="*/ 150 h 548"/>
                <a:gd name="T48" fmla="*/ 3625 w 3683"/>
                <a:gd name="T49" fmla="*/ 103 h 548"/>
                <a:gd name="T50" fmla="*/ 3588 w 3683"/>
                <a:gd name="T51" fmla="*/ 64 h 548"/>
                <a:gd name="T52" fmla="*/ 3543 w 3683"/>
                <a:gd name="T53" fmla="*/ 35 h 548"/>
                <a:gd name="T54" fmla="*/ 3494 w 3683"/>
                <a:gd name="T55" fmla="*/ 13 h 548"/>
                <a:gd name="T56" fmla="*/ 3439 w 3683"/>
                <a:gd name="T57" fmla="*/ 1 h 548"/>
                <a:gd name="T58" fmla="*/ 3410 w 3683"/>
                <a:gd name="T59" fmla="*/ 0 h 548"/>
                <a:gd name="T60" fmla="*/ 3375 w 3683"/>
                <a:gd name="T61" fmla="*/ 1 h 548"/>
                <a:gd name="T62" fmla="*/ 3311 w 3683"/>
                <a:gd name="T63" fmla="*/ 18 h 548"/>
                <a:gd name="T64" fmla="*/ 3253 w 3683"/>
                <a:gd name="T65" fmla="*/ 49 h 548"/>
                <a:gd name="T66" fmla="*/ 3205 w 3683"/>
                <a:gd name="T67" fmla="*/ 92 h 548"/>
                <a:gd name="T68" fmla="*/ 3186 w 3683"/>
                <a:gd name="T69" fmla="*/ 116 h 548"/>
                <a:gd name="T70" fmla="*/ 3169 w 3683"/>
                <a:gd name="T71" fmla="*/ 140 h 548"/>
                <a:gd name="T72" fmla="*/ 3127 w 3683"/>
                <a:gd name="T73" fmla="*/ 177 h 548"/>
                <a:gd name="T74" fmla="*/ 3078 w 3683"/>
                <a:gd name="T75" fmla="*/ 204 h 548"/>
                <a:gd name="T76" fmla="*/ 3025 w 3683"/>
                <a:gd name="T77" fmla="*/ 219 h 548"/>
                <a:gd name="T78" fmla="*/ 2997 w 3683"/>
                <a:gd name="T79" fmla="*/ 220 h 548"/>
                <a:gd name="T80" fmla="*/ 0 w 3683"/>
                <a:gd name="T81" fmla="*/ 220 h 548"/>
                <a:gd name="T82" fmla="*/ 0 w 3683"/>
                <a:gd name="T83" fmla="*/ 3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3" h="548">
                  <a:moveTo>
                    <a:pt x="0" y="328"/>
                  </a:moveTo>
                  <a:lnTo>
                    <a:pt x="2997" y="328"/>
                  </a:lnTo>
                  <a:lnTo>
                    <a:pt x="3024" y="329"/>
                  </a:lnTo>
                  <a:lnTo>
                    <a:pt x="3077" y="342"/>
                  </a:lnTo>
                  <a:lnTo>
                    <a:pt x="3126" y="368"/>
                  </a:lnTo>
                  <a:lnTo>
                    <a:pt x="3166" y="404"/>
                  </a:lnTo>
                  <a:lnTo>
                    <a:pt x="3183" y="426"/>
                  </a:lnTo>
                  <a:lnTo>
                    <a:pt x="3203" y="453"/>
                  </a:lnTo>
                  <a:lnTo>
                    <a:pt x="3253" y="499"/>
                  </a:lnTo>
                  <a:lnTo>
                    <a:pt x="3314" y="531"/>
                  </a:lnTo>
                  <a:lnTo>
                    <a:pt x="3381" y="547"/>
                  </a:lnTo>
                  <a:lnTo>
                    <a:pt x="3418" y="548"/>
                  </a:lnTo>
                  <a:lnTo>
                    <a:pt x="3444" y="545"/>
                  </a:lnTo>
                  <a:lnTo>
                    <a:pt x="3494" y="534"/>
                  </a:lnTo>
                  <a:lnTo>
                    <a:pt x="3541" y="514"/>
                  </a:lnTo>
                  <a:lnTo>
                    <a:pt x="3584" y="486"/>
                  </a:lnTo>
                  <a:lnTo>
                    <a:pt x="3619" y="449"/>
                  </a:lnTo>
                  <a:lnTo>
                    <a:pt x="3648" y="408"/>
                  </a:lnTo>
                  <a:lnTo>
                    <a:pt x="3669" y="361"/>
                  </a:lnTo>
                  <a:lnTo>
                    <a:pt x="3682" y="312"/>
                  </a:lnTo>
                  <a:lnTo>
                    <a:pt x="3683" y="285"/>
                  </a:lnTo>
                  <a:lnTo>
                    <a:pt x="3683" y="256"/>
                  </a:lnTo>
                  <a:lnTo>
                    <a:pt x="3674" y="200"/>
                  </a:lnTo>
                  <a:lnTo>
                    <a:pt x="3655" y="150"/>
                  </a:lnTo>
                  <a:lnTo>
                    <a:pt x="3625" y="103"/>
                  </a:lnTo>
                  <a:lnTo>
                    <a:pt x="3588" y="64"/>
                  </a:lnTo>
                  <a:lnTo>
                    <a:pt x="3543" y="35"/>
                  </a:lnTo>
                  <a:lnTo>
                    <a:pt x="3494" y="13"/>
                  </a:lnTo>
                  <a:lnTo>
                    <a:pt x="3439" y="1"/>
                  </a:lnTo>
                  <a:lnTo>
                    <a:pt x="3410" y="0"/>
                  </a:lnTo>
                  <a:lnTo>
                    <a:pt x="3375" y="1"/>
                  </a:lnTo>
                  <a:lnTo>
                    <a:pt x="3311" y="18"/>
                  </a:lnTo>
                  <a:lnTo>
                    <a:pt x="3253" y="49"/>
                  </a:lnTo>
                  <a:lnTo>
                    <a:pt x="3205" y="92"/>
                  </a:lnTo>
                  <a:lnTo>
                    <a:pt x="3186" y="116"/>
                  </a:lnTo>
                  <a:lnTo>
                    <a:pt x="3169" y="140"/>
                  </a:lnTo>
                  <a:lnTo>
                    <a:pt x="3127" y="177"/>
                  </a:lnTo>
                  <a:lnTo>
                    <a:pt x="3078" y="204"/>
                  </a:lnTo>
                  <a:lnTo>
                    <a:pt x="3025" y="219"/>
                  </a:lnTo>
                  <a:lnTo>
                    <a:pt x="2997" y="220"/>
                  </a:lnTo>
                  <a:lnTo>
                    <a:pt x="0" y="220"/>
                  </a:lnTo>
                  <a:lnTo>
                    <a:pt x="0" y="328"/>
                  </a:lnTo>
                  <a:close/>
                </a:path>
              </a:pathLst>
            </a:custGeom>
            <a:solidFill>
              <a:srgbClr val="F36F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39" name="Freeform 8">
              <a:extLst>
                <a:ext uri="{FF2B5EF4-FFF2-40B4-BE49-F238E27FC236}">
                  <a16:creationId xmlns:a16="http://schemas.microsoft.com/office/drawing/2014/main" xmlns="" id="{D9561A35-3DB5-41D0-8BF2-54CBE271943A}"/>
                </a:ext>
              </a:extLst>
            </p:cNvPr>
            <p:cNvSpPr>
              <a:spLocks/>
            </p:cNvSpPr>
            <p:nvPr/>
          </p:nvSpPr>
          <p:spPr bwMode="auto">
            <a:xfrm>
              <a:off x="6484366" y="3735211"/>
              <a:ext cx="140609" cy="124071"/>
            </a:xfrm>
            <a:custGeom>
              <a:avLst/>
              <a:gdLst>
                <a:gd name="T0" fmla="*/ 200 w 200"/>
                <a:gd name="T1" fmla="*/ 68 h 201"/>
                <a:gd name="T2" fmla="*/ 132 w 200"/>
                <a:gd name="T3" fmla="*/ 68 h 201"/>
                <a:gd name="T4" fmla="*/ 132 w 200"/>
                <a:gd name="T5" fmla="*/ 0 h 201"/>
                <a:gd name="T6" fmla="*/ 67 w 200"/>
                <a:gd name="T7" fmla="*/ 0 h 201"/>
                <a:gd name="T8" fmla="*/ 67 w 200"/>
                <a:gd name="T9" fmla="*/ 68 h 201"/>
                <a:gd name="T10" fmla="*/ 0 w 200"/>
                <a:gd name="T11" fmla="*/ 68 h 201"/>
                <a:gd name="T12" fmla="*/ 0 w 200"/>
                <a:gd name="T13" fmla="*/ 132 h 201"/>
                <a:gd name="T14" fmla="*/ 67 w 200"/>
                <a:gd name="T15" fmla="*/ 132 h 201"/>
                <a:gd name="T16" fmla="*/ 67 w 200"/>
                <a:gd name="T17" fmla="*/ 201 h 201"/>
                <a:gd name="T18" fmla="*/ 132 w 200"/>
                <a:gd name="T19" fmla="*/ 201 h 201"/>
                <a:gd name="T20" fmla="*/ 132 w 200"/>
                <a:gd name="T21" fmla="*/ 132 h 201"/>
                <a:gd name="T22" fmla="*/ 200 w 200"/>
                <a:gd name="T23" fmla="*/ 132 h 201"/>
                <a:gd name="T24" fmla="*/ 200 w 200"/>
                <a:gd name="T25"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01">
                  <a:moveTo>
                    <a:pt x="200" y="68"/>
                  </a:moveTo>
                  <a:lnTo>
                    <a:pt x="132" y="68"/>
                  </a:lnTo>
                  <a:lnTo>
                    <a:pt x="132" y="0"/>
                  </a:lnTo>
                  <a:lnTo>
                    <a:pt x="67" y="0"/>
                  </a:lnTo>
                  <a:lnTo>
                    <a:pt x="67" y="68"/>
                  </a:lnTo>
                  <a:lnTo>
                    <a:pt x="0" y="68"/>
                  </a:lnTo>
                  <a:lnTo>
                    <a:pt x="0" y="132"/>
                  </a:lnTo>
                  <a:lnTo>
                    <a:pt x="67" y="132"/>
                  </a:lnTo>
                  <a:lnTo>
                    <a:pt x="67" y="201"/>
                  </a:lnTo>
                  <a:lnTo>
                    <a:pt x="132" y="201"/>
                  </a:lnTo>
                  <a:lnTo>
                    <a:pt x="132" y="132"/>
                  </a:lnTo>
                  <a:lnTo>
                    <a:pt x="200" y="132"/>
                  </a:lnTo>
                  <a:lnTo>
                    <a:pt x="200" y="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grpSp>
      <p:grpSp>
        <p:nvGrpSpPr>
          <p:cNvPr id="23" name="Gruppo 39">
            <a:extLst>
              <a:ext uri="{FF2B5EF4-FFF2-40B4-BE49-F238E27FC236}">
                <a16:creationId xmlns:a16="http://schemas.microsoft.com/office/drawing/2014/main" xmlns="" id="{43A4EC1A-D03D-4B18-BDE5-62CF1D922B51}"/>
              </a:ext>
            </a:extLst>
          </p:cNvPr>
          <p:cNvGrpSpPr/>
          <p:nvPr/>
        </p:nvGrpSpPr>
        <p:grpSpPr>
          <a:xfrm>
            <a:off x="5524585" y="3540424"/>
            <a:ext cx="726959" cy="725101"/>
            <a:chOff x="4055455" y="3399103"/>
            <a:chExt cx="826169" cy="824056"/>
          </a:xfrm>
        </p:grpSpPr>
        <p:sp>
          <p:nvSpPr>
            <p:cNvPr id="41" name="Freeform 9">
              <a:extLst>
                <a:ext uri="{FF2B5EF4-FFF2-40B4-BE49-F238E27FC236}">
                  <a16:creationId xmlns:a16="http://schemas.microsoft.com/office/drawing/2014/main" xmlns="" id="{9CAB7AEE-170F-4CB5-984C-A930330380C2}"/>
                </a:ext>
              </a:extLst>
            </p:cNvPr>
            <p:cNvSpPr>
              <a:spLocks/>
            </p:cNvSpPr>
            <p:nvPr/>
          </p:nvSpPr>
          <p:spPr bwMode="auto">
            <a:xfrm>
              <a:off x="4055455" y="3399103"/>
              <a:ext cx="826169" cy="824056"/>
            </a:xfrm>
            <a:custGeom>
              <a:avLst/>
              <a:gdLst>
                <a:gd name="T0" fmla="*/ 1362 w 1562"/>
                <a:gd name="T1" fmla="*/ 259 h 1562"/>
                <a:gd name="T2" fmla="*/ 1461 w 1562"/>
                <a:gd name="T3" fmla="*/ 396 h 1562"/>
                <a:gd name="T4" fmla="*/ 1525 w 1562"/>
                <a:gd name="T5" fmla="*/ 545 h 1562"/>
                <a:gd name="T6" fmla="*/ 1558 w 1562"/>
                <a:gd name="T7" fmla="*/ 704 h 1562"/>
                <a:gd name="T8" fmla="*/ 1560 w 1562"/>
                <a:gd name="T9" fmla="*/ 825 h 1562"/>
                <a:gd name="T10" fmla="*/ 1547 w 1562"/>
                <a:gd name="T11" fmla="*/ 928 h 1562"/>
                <a:gd name="T12" fmla="*/ 1509 w 1562"/>
                <a:gd name="T13" fmla="*/ 1063 h 1562"/>
                <a:gd name="T14" fmla="*/ 1446 w 1562"/>
                <a:gd name="T15" fmla="*/ 1190 h 1562"/>
                <a:gd name="T16" fmla="*/ 1358 w 1562"/>
                <a:gd name="T17" fmla="*/ 1306 h 1562"/>
                <a:gd name="T18" fmla="*/ 1306 w 1562"/>
                <a:gd name="T19" fmla="*/ 1359 h 1562"/>
                <a:gd name="T20" fmla="*/ 1190 w 1562"/>
                <a:gd name="T21" fmla="*/ 1446 h 1562"/>
                <a:gd name="T22" fmla="*/ 1063 w 1562"/>
                <a:gd name="T23" fmla="*/ 1510 h 1562"/>
                <a:gd name="T24" fmla="*/ 928 w 1562"/>
                <a:gd name="T25" fmla="*/ 1547 h 1562"/>
                <a:gd name="T26" fmla="*/ 825 w 1562"/>
                <a:gd name="T27" fmla="*/ 1560 h 1562"/>
                <a:gd name="T28" fmla="*/ 704 w 1562"/>
                <a:gd name="T29" fmla="*/ 1558 h 1562"/>
                <a:gd name="T30" fmla="*/ 546 w 1562"/>
                <a:gd name="T31" fmla="*/ 1527 h 1562"/>
                <a:gd name="T32" fmla="*/ 396 w 1562"/>
                <a:gd name="T33" fmla="*/ 1461 h 1562"/>
                <a:gd name="T34" fmla="*/ 259 w 1562"/>
                <a:gd name="T35" fmla="*/ 1363 h 1562"/>
                <a:gd name="T36" fmla="*/ 201 w 1562"/>
                <a:gd name="T37" fmla="*/ 1304 h 1562"/>
                <a:gd name="T38" fmla="*/ 107 w 1562"/>
                <a:gd name="T39" fmla="*/ 1178 h 1562"/>
                <a:gd name="T40" fmla="*/ 43 w 1562"/>
                <a:gd name="T41" fmla="*/ 1039 h 1562"/>
                <a:gd name="T42" fmla="*/ 8 w 1562"/>
                <a:gd name="T43" fmla="*/ 893 h 1562"/>
                <a:gd name="T44" fmla="*/ 0 w 1562"/>
                <a:gd name="T45" fmla="*/ 744 h 1562"/>
                <a:gd name="T46" fmla="*/ 22 w 1562"/>
                <a:gd name="T47" fmla="*/ 595 h 1562"/>
                <a:gd name="T48" fmla="*/ 71 w 1562"/>
                <a:gd name="T49" fmla="*/ 452 h 1562"/>
                <a:gd name="T50" fmla="*/ 150 w 1562"/>
                <a:gd name="T51" fmla="*/ 319 h 1562"/>
                <a:gd name="T52" fmla="*/ 228 w 1562"/>
                <a:gd name="T53" fmla="*/ 228 h 1562"/>
                <a:gd name="T54" fmla="*/ 319 w 1562"/>
                <a:gd name="T55" fmla="*/ 150 h 1562"/>
                <a:gd name="T56" fmla="*/ 451 w 1562"/>
                <a:gd name="T57" fmla="*/ 72 h 1562"/>
                <a:gd name="T58" fmla="*/ 595 w 1562"/>
                <a:gd name="T59" fmla="*/ 22 h 1562"/>
                <a:gd name="T60" fmla="*/ 743 w 1562"/>
                <a:gd name="T61" fmla="*/ 0 h 1562"/>
                <a:gd name="T62" fmla="*/ 893 w 1562"/>
                <a:gd name="T63" fmla="*/ 8 h 1562"/>
                <a:gd name="T64" fmla="*/ 1039 w 1562"/>
                <a:gd name="T65" fmla="*/ 44 h 1562"/>
                <a:gd name="T66" fmla="*/ 1177 w 1562"/>
                <a:gd name="T67" fmla="*/ 107 h 1562"/>
                <a:gd name="T68" fmla="*/ 1304 w 1562"/>
                <a:gd name="T69" fmla="*/ 201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1562">
                  <a:moveTo>
                    <a:pt x="1332" y="228"/>
                  </a:moveTo>
                  <a:lnTo>
                    <a:pt x="1362" y="259"/>
                  </a:lnTo>
                  <a:lnTo>
                    <a:pt x="1415" y="326"/>
                  </a:lnTo>
                  <a:lnTo>
                    <a:pt x="1461" y="396"/>
                  </a:lnTo>
                  <a:lnTo>
                    <a:pt x="1497" y="470"/>
                  </a:lnTo>
                  <a:lnTo>
                    <a:pt x="1525" y="545"/>
                  </a:lnTo>
                  <a:lnTo>
                    <a:pt x="1546" y="625"/>
                  </a:lnTo>
                  <a:lnTo>
                    <a:pt x="1558" y="704"/>
                  </a:lnTo>
                  <a:lnTo>
                    <a:pt x="1562" y="785"/>
                  </a:lnTo>
                  <a:lnTo>
                    <a:pt x="1560" y="825"/>
                  </a:lnTo>
                  <a:lnTo>
                    <a:pt x="1558" y="859"/>
                  </a:lnTo>
                  <a:lnTo>
                    <a:pt x="1547" y="928"/>
                  </a:lnTo>
                  <a:lnTo>
                    <a:pt x="1532" y="997"/>
                  </a:lnTo>
                  <a:lnTo>
                    <a:pt x="1509" y="1063"/>
                  </a:lnTo>
                  <a:lnTo>
                    <a:pt x="1480" y="1127"/>
                  </a:lnTo>
                  <a:lnTo>
                    <a:pt x="1446" y="1190"/>
                  </a:lnTo>
                  <a:lnTo>
                    <a:pt x="1405" y="1249"/>
                  </a:lnTo>
                  <a:lnTo>
                    <a:pt x="1358" y="1306"/>
                  </a:lnTo>
                  <a:lnTo>
                    <a:pt x="1332" y="1334"/>
                  </a:lnTo>
                  <a:lnTo>
                    <a:pt x="1306" y="1359"/>
                  </a:lnTo>
                  <a:lnTo>
                    <a:pt x="1249" y="1406"/>
                  </a:lnTo>
                  <a:lnTo>
                    <a:pt x="1190" y="1446"/>
                  </a:lnTo>
                  <a:lnTo>
                    <a:pt x="1127" y="1481"/>
                  </a:lnTo>
                  <a:lnTo>
                    <a:pt x="1063" y="1510"/>
                  </a:lnTo>
                  <a:lnTo>
                    <a:pt x="997" y="1532"/>
                  </a:lnTo>
                  <a:lnTo>
                    <a:pt x="928" y="1547"/>
                  </a:lnTo>
                  <a:lnTo>
                    <a:pt x="859" y="1558"/>
                  </a:lnTo>
                  <a:lnTo>
                    <a:pt x="825" y="1560"/>
                  </a:lnTo>
                  <a:lnTo>
                    <a:pt x="784" y="1562"/>
                  </a:lnTo>
                  <a:lnTo>
                    <a:pt x="704" y="1558"/>
                  </a:lnTo>
                  <a:lnTo>
                    <a:pt x="625" y="1546"/>
                  </a:lnTo>
                  <a:lnTo>
                    <a:pt x="546" y="1527"/>
                  </a:lnTo>
                  <a:lnTo>
                    <a:pt x="469" y="1498"/>
                  </a:lnTo>
                  <a:lnTo>
                    <a:pt x="396" y="1461"/>
                  </a:lnTo>
                  <a:lnTo>
                    <a:pt x="325" y="1416"/>
                  </a:lnTo>
                  <a:lnTo>
                    <a:pt x="259" y="1363"/>
                  </a:lnTo>
                  <a:lnTo>
                    <a:pt x="228" y="1334"/>
                  </a:lnTo>
                  <a:lnTo>
                    <a:pt x="201" y="1304"/>
                  </a:lnTo>
                  <a:lnTo>
                    <a:pt x="150" y="1243"/>
                  </a:lnTo>
                  <a:lnTo>
                    <a:pt x="107" y="1178"/>
                  </a:lnTo>
                  <a:lnTo>
                    <a:pt x="71" y="1109"/>
                  </a:lnTo>
                  <a:lnTo>
                    <a:pt x="43" y="1039"/>
                  </a:lnTo>
                  <a:lnTo>
                    <a:pt x="22" y="967"/>
                  </a:lnTo>
                  <a:lnTo>
                    <a:pt x="8" y="893"/>
                  </a:lnTo>
                  <a:lnTo>
                    <a:pt x="0" y="818"/>
                  </a:lnTo>
                  <a:lnTo>
                    <a:pt x="0" y="744"/>
                  </a:lnTo>
                  <a:lnTo>
                    <a:pt x="8" y="669"/>
                  </a:lnTo>
                  <a:lnTo>
                    <a:pt x="22" y="595"/>
                  </a:lnTo>
                  <a:lnTo>
                    <a:pt x="43" y="522"/>
                  </a:lnTo>
                  <a:lnTo>
                    <a:pt x="71" y="452"/>
                  </a:lnTo>
                  <a:lnTo>
                    <a:pt x="107" y="383"/>
                  </a:lnTo>
                  <a:lnTo>
                    <a:pt x="150" y="319"/>
                  </a:lnTo>
                  <a:lnTo>
                    <a:pt x="201" y="258"/>
                  </a:lnTo>
                  <a:lnTo>
                    <a:pt x="228" y="228"/>
                  </a:lnTo>
                  <a:lnTo>
                    <a:pt x="258" y="201"/>
                  </a:lnTo>
                  <a:lnTo>
                    <a:pt x="319" y="150"/>
                  </a:lnTo>
                  <a:lnTo>
                    <a:pt x="384" y="107"/>
                  </a:lnTo>
                  <a:lnTo>
                    <a:pt x="451" y="72"/>
                  </a:lnTo>
                  <a:lnTo>
                    <a:pt x="522" y="44"/>
                  </a:lnTo>
                  <a:lnTo>
                    <a:pt x="595" y="22"/>
                  </a:lnTo>
                  <a:lnTo>
                    <a:pt x="669" y="8"/>
                  </a:lnTo>
                  <a:lnTo>
                    <a:pt x="743" y="0"/>
                  </a:lnTo>
                  <a:lnTo>
                    <a:pt x="818" y="0"/>
                  </a:lnTo>
                  <a:lnTo>
                    <a:pt x="893" y="8"/>
                  </a:lnTo>
                  <a:lnTo>
                    <a:pt x="967" y="22"/>
                  </a:lnTo>
                  <a:lnTo>
                    <a:pt x="1039" y="44"/>
                  </a:lnTo>
                  <a:lnTo>
                    <a:pt x="1109" y="72"/>
                  </a:lnTo>
                  <a:lnTo>
                    <a:pt x="1177" y="107"/>
                  </a:lnTo>
                  <a:lnTo>
                    <a:pt x="1243" y="150"/>
                  </a:lnTo>
                  <a:lnTo>
                    <a:pt x="1304" y="201"/>
                  </a:lnTo>
                  <a:lnTo>
                    <a:pt x="1332" y="228"/>
                  </a:lnTo>
                  <a:close/>
                </a:path>
              </a:pathLst>
            </a:custGeom>
            <a:solidFill>
              <a:srgbClr val="F36F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42" name="Freeform 10">
              <a:extLst>
                <a:ext uri="{FF2B5EF4-FFF2-40B4-BE49-F238E27FC236}">
                  <a16:creationId xmlns:a16="http://schemas.microsoft.com/office/drawing/2014/main" xmlns="" id="{4053AAB5-FF2B-4C37-8959-51CC7F14BF8D}"/>
                </a:ext>
              </a:extLst>
            </p:cNvPr>
            <p:cNvSpPr>
              <a:spLocks/>
            </p:cNvSpPr>
            <p:nvPr/>
          </p:nvSpPr>
          <p:spPr bwMode="auto">
            <a:xfrm>
              <a:off x="4254892" y="3607931"/>
              <a:ext cx="604307" cy="606421"/>
            </a:xfrm>
            <a:custGeom>
              <a:avLst/>
              <a:gdLst>
                <a:gd name="T0" fmla="*/ 735 w 1147"/>
                <a:gd name="T1" fmla="*/ 0 h 1147"/>
                <a:gd name="T2" fmla="*/ 1147 w 1147"/>
                <a:gd name="T3" fmla="*/ 412 h 1147"/>
                <a:gd name="T4" fmla="*/ 1145 w 1147"/>
                <a:gd name="T5" fmla="*/ 446 h 1147"/>
                <a:gd name="T6" fmla="*/ 1134 w 1147"/>
                <a:gd name="T7" fmla="*/ 515 h 1147"/>
                <a:gd name="T8" fmla="*/ 1119 w 1147"/>
                <a:gd name="T9" fmla="*/ 584 h 1147"/>
                <a:gd name="T10" fmla="*/ 1096 w 1147"/>
                <a:gd name="T11" fmla="*/ 650 h 1147"/>
                <a:gd name="T12" fmla="*/ 1067 w 1147"/>
                <a:gd name="T13" fmla="*/ 714 h 1147"/>
                <a:gd name="T14" fmla="*/ 1033 w 1147"/>
                <a:gd name="T15" fmla="*/ 777 h 1147"/>
                <a:gd name="T16" fmla="*/ 992 w 1147"/>
                <a:gd name="T17" fmla="*/ 836 h 1147"/>
                <a:gd name="T18" fmla="*/ 945 w 1147"/>
                <a:gd name="T19" fmla="*/ 893 h 1147"/>
                <a:gd name="T20" fmla="*/ 919 w 1147"/>
                <a:gd name="T21" fmla="*/ 921 h 1147"/>
                <a:gd name="T22" fmla="*/ 893 w 1147"/>
                <a:gd name="T23" fmla="*/ 946 h 1147"/>
                <a:gd name="T24" fmla="*/ 836 w 1147"/>
                <a:gd name="T25" fmla="*/ 993 h 1147"/>
                <a:gd name="T26" fmla="*/ 777 w 1147"/>
                <a:gd name="T27" fmla="*/ 1033 h 1147"/>
                <a:gd name="T28" fmla="*/ 714 w 1147"/>
                <a:gd name="T29" fmla="*/ 1068 h 1147"/>
                <a:gd name="T30" fmla="*/ 650 w 1147"/>
                <a:gd name="T31" fmla="*/ 1097 h 1147"/>
                <a:gd name="T32" fmla="*/ 584 w 1147"/>
                <a:gd name="T33" fmla="*/ 1119 h 1147"/>
                <a:gd name="T34" fmla="*/ 515 w 1147"/>
                <a:gd name="T35" fmla="*/ 1134 h 1147"/>
                <a:gd name="T36" fmla="*/ 446 w 1147"/>
                <a:gd name="T37" fmla="*/ 1145 h 1147"/>
                <a:gd name="T38" fmla="*/ 412 w 1147"/>
                <a:gd name="T39" fmla="*/ 1147 h 1147"/>
                <a:gd name="T40" fmla="*/ 0 w 1147"/>
                <a:gd name="T41" fmla="*/ 735 h 1147"/>
                <a:gd name="T42" fmla="*/ 735 w 1147"/>
                <a:gd name="T4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147">
                  <a:moveTo>
                    <a:pt x="735" y="0"/>
                  </a:moveTo>
                  <a:lnTo>
                    <a:pt x="1147" y="412"/>
                  </a:lnTo>
                  <a:lnTo>
                    <a:pt x="1145" y="446"/>
                  </a:lnTo>
                  <a:lnTo>
                    <a:pt x="1134" y="515"/>
                  </a:lnTo>
                  <a:lnTo>
                    <a:pt x="1119" y="584"/>
                  </a:lnTo>
                  <a:lnTo>
                    <a:pt x="1096" y="650"/>
                  </a:lnTo>
                  <a:lnTo>
                    <a:pt x="1067" y="714"/>
                  </a:lnTo>
                  <a:lnTo>
                    <a:pt x="1033" y="777"/>
                  </a:lnTo>
                  <a:lnTo>
                    <a:pt x="992" y="836"/>
                  </a:lnTo>
                  <a:lnTo>
                    <a:pt x="945" y="893"/>
                  </a:lnTo>
                  <a:lnTo>
                    <a:pt x="919" y="921"/>
                  </a:lnTo>
                  <a:lnTo>
                    <a:pt x="893" y="946"/>
                  </a:lnTo>
                  <a:lnTo>
                    <a:pt x="836" y="993"/>
                  </a:lnTo>
                  <a:lnTo>
                    <a:pt x="777" y="1033"/>
                  </a:lnTo>
                  <a:lnTo>
                    <a:pt x="714" y="1068"/>
                  </a:lnTo>
                  <a:lnTo>
                    <a:pt x="650" y="1097"/>
                  </a:lnTo>
                  <a:lnTo>
                    <a:pt x="584" y="1119"/>
                  </a:lnTo>
                  <a:lnTo>
                    <a:pt x="515" y="1134"/>
                  </a:lnTo>
                  <a:lnTo>
                    <a:pt x="446" y="1145"/>
                  </a:lnTo>
                  <a:lnTo>
                    <a:pt x="412" y="1147"/>
                  </a:lnTo>
                  <a:lnTo>
                    <a:pt x="0" y="735"/>
                  </a:lnTo>
                  <a:lnTo>
                    <a:pt x="735" y="0"/>
                  </a:lnTo>
                  <a:close/>
                </a:path>
              </a:pathLst>
            </a:custGeom>
            <a:solidFill>
              <a:sysClr val="window" lastClr="FFFFFF">
                <a:alpha val="40000"/>
              </a:sysClr>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43" name="Freeform 11">
              <a:extLst>
                <a:ext uri="{FF2B5EF4-FFF2-40B4-BE49-F238E27FC236}">
                  <a16:creationId xmlns:a16="http://schemas.microsoft.com/office/drawing/2014/main" xmlns="" id="{F36FC065-9C6D-4E4B-9CA6-811040E5479E}"/>
                </a:ext>
              </a:extLst>
            </p:cNvPr>
            <p:cNvSpPr>
              <a:spLocks/>
            </p:cNvSpPr>
            <p:nvPr/>
          </p:nvSpPr>
          <p:spPr bwMode="auto">
            <a:xfrm>
              <a:off x="4194911" y="3536446"/>
              <a:ext cx="547258" cy="549370"/>
            </a:xfrm>
            <a:custGeom>
              <a:avLst/>
              <a:gdLst>
                <a:gd name="T0" fmla="*/ 151 w 1037"/>
                <a:gd name="T1" fmla="*/ 153 h 1039"/>
                <a:gd name="T2" fmla="*/ 115 w 1037"/>
                <a:gd name="T3" fmla="*/ 192 h 1039"/>
                <a:gd name="T4" fmla="*/ 57 w 1037"/>
                <a:gd name="T5" fmla="*/ 279 h 1039"/>
                <a:gd name="T6" fmla="*/ 19 w 1037"/>
                <a:gd name="T7" fmla="*/ 372 h 1039"/>
                <a:gd name="T8" fmla="*/ 0 w 1037"/>
                <a:gd name="T9" fmla="*/ 471 h 1039"/>
                <a:gd name="T10" fmla="*/ 0 w 1037"/>
                <a:gd name="T11" fmla="*/ 571 h 1039"/>
                <a:gd name="T12" fmla="*/ 19 w 1037"/>
                <a:gd name="T13" fmla="*/ 669 h 1039"/>
                <a:gd name="T14" fmla="*/ 57 w 1037"/>
                <a:gd name="T15" fmla="*/ 762 h 1039"/>
                <a:gd name="T16" fmla="*/ 115 w 1037"/>
                <a:gd name="T17" fmla="*/ 849 h 1039"/>
                <a:gd name="T18" fmla="*/ 151 w 1037"/>
                <a:gd name="T19" fmla="*/ 888 h 1039"/>
                <a:gd name="T20" fmla="*/ 151 w 1037"/>
                <a:gd name="T21" fmla="*/ 888 h 1039"/>
                <a:gd name="T22" fmla="*/ 190 w 1037"/>
                <a:gd name="T23" fmla="*/ 924 h 1039"/>
                <a:gd name="T24" fmla="*/ 277 w 1037"/>
                <a:gd name="T25" fmla="*/ 981 h 1039"/>
                <a:gd name="T26" fmla="*/ 370 w 1037"/>
                <a:gd name="T27" fmla="*/ 1020 h 1039"/>
                <a:gd name="T28" fmla="*/ 469 w 1037"/>
                <a:gd name="T29" fmla="*/ 1039 h 1039"/>
                <a:gd name="T30" fmla="*/ 569 w 1037"/>
                <a:gd name="T31" fmla="*/ 1039 h 1039"/>
                <a:gd name="T32" fmla="*/ 667 w 1037"/>
                <a:gd name="T33" fmla="*/ 1020 h 1039"/>
                <a:gd name="T34" fmla="*/ 761 w 1037"/>
                <a:gd name="T35" fmla="*/ 981 h 1039"/>
                <a:gd name="T36" fmla="*/ 847 w 1037"/>
                <a:gd name="T37" fmla="*/ 924 h 1039"/>
                <a:gd name="T38" fmla="*/ 886 w 1037"/>
                <a:gd name="T39" fmla="*/ 888 h 1039"/>
                <a:gd name="T40" fmla="*/ 886 w 1037"/>
                <a:gd name="T41" fmla="*/ 888 h 1039"/>
                <a:gd name="T42" fmla="*/ 923 w 1037"/>
                <a:gd name="T43" fmla="*/ 849 h 1039"/>
                <a:gd name="T44" fmla="*/ 980 w 1037"/>
                <a:gd name="T45" fmla="*/ 762 h 1039"/>
                <a:gd name="T46" fmla="*/ 1017 w 1037"/>
                <a:gd name="T47" fmla="*/ 669 h 1039"/>
                <a:gd name="T48" fmla="*/ 1037 w 1037"/>
                <a:gd name="T49" fmla="*/ 571 h 1039"/>
                <a:gd name="T50" fmla="*/ 1037 w 1037"/>
                <a:gd name="T51" fmla="*/ 471 h 1039"/>
                <a:gd name="T52" fmla="*/ 1017 w 1037"/>
                <a:gd name="T53" fmla="*/ 372 h 1039"/>
                <a:gd name="T54" fmla="*/ 980 w 1037"/>
                <a:gd name="T55" fmla="*/ 279 h 1039"/>
                <a:gd name="T56" fmla="*/ 923 w 1037"/>
                <a:gd name="T57" fmla="*/ 192 h 1039"/>
                <a:gd name="T58" fmla="*/ 886 w 1037"/>
                <a:gd name="T59" fmla="*/ 153 h 1039"/>
                <a:gd name="T60" fmla="*/ 886 w 1037"/>
                <a:gd name="T61" fmla="*/ 153 h 1039"/>
                <a:gd name="T62" fmla="*/ 847 w 1037"/>
                <a:gd name="T63" fmla="*/ 117 h 1039"/>
                <a:gd name="T64" fmla="*/ 761 w 1037"/>
                <a:gd name="T65" fmla="*/ 60 h 1039"/>
                <a:gd name="T66" fmla="*/ 667 w 1037"/>
                <a:gd name="T67" fmla="*/ 21 h 1039"/>
                <a:gd name="T68" fmla="*/ 569 w 1037"/>
                <a:gd name="T69" fmla="*/ 3 h 1039"/>
                <a:gd name="T70" fmla="*/ 518 w 1037"/>
                <a:gd name="T71" fmla="*/ 0 h 1039"/>
                <a:gd name="T72" fmla="*/ 518 w 1037"/>
                <a:gd name="T73" fmla="*/ 0 h 1039"/>
                <a:gd name="T74" fmla="*/ 469 w 1037"/>
                <a:gd name="T75" fmla="*/ 3 h 1039"/>
                <a:gd name="T76" fmla="*/ 370 w 1037"/>
                <a:gd name="T77" fmla="*/ 21 h 1039"/>
                <a:gd name="T78" fmla="*/ 277 w 1037"/>
                <a:gd name="T79" fmla="*/ 60 h 1039"/>
                <a:gd name="T80" fmla="*/ 190 w 1037"/>
                <a:gd name="T81" fmla="*/ 117 h 1039"/>
                <a:gd name="T82" fmla="*/ 151 w 1037"/>
                <a:gd name="T83" fmla="*/ 15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7" h="1039">
                  <a:moveTo>
                    <a:pt x="151" y="153"/>
                  </a:moveTo>
                  <a:lnTo>
                    <a:pt x="115" y="192"/>
                  </a:lnTo>
                  <a:lnTo>
                    <a:pt x="57" y="279"/>
                  </a:lnTo>
                  <a:lnTo>
                    <a:pt x="19" y="372"/>
                  </a:lnTo>
                  <a:lnTo>
                    <a:pt x="0" y="471"/>
                  </a:lnTo>
                  <a:lnTo>
                    <a:pt x="0" y="571"/>
                  </a:lnTo>
                  <a:lnTo>
                    <a:pt x="19" y="669"/>
                  </a:lnTo>
                  <a:lnTo>
                    <a:pt x="57" y="762"/>
                  </a:lnTo>
                  <a:lnTo>
                    <a:pt x="115" y="849"/>
                  </a:lnTo>
                  <a:lnTo>
                    <a:pt x="151" y="888"/>
                  </a:lnTo>
                  <a:lnTo>
                    <a:pt x="151" y="888"/>
                  </a:lnTo>
                  <a:lnTo>
                    <a:pt x="190" y="924"/>
                  </a:lnTo>
                  <a:lnTo>
                    <a:pt x="277" y="981"/>
                  </a:lnTo>
                  <a:lnTo>
                    <a:pt x="370" y="1020"/>
                  </a:lnTo>
                  <a:lnTo>
                    <a:pt x="469" y="1039"/>
                  </a:lnTo>
                  <a:lnTo>
                    <a:pt x="569" y="1039"/>
                  </a:lnTo>
                  <a:lnTo>
                    <a:pt x="667" y="1020"/>
                  </a:lnTo>
                  <a:lnTo>
                    <a:pt x="761" y="981"/>
                  </a:lnTo>
                  <a:lnTo>
                    <a:pt x="847" y="924"/>
                  </a:lnTo>
                  <a:lnTo>
                    <a:pt x="886" y="888"/>
                  </a:lnTo>
                  <a:lnTo>
                    <a:pt x="886" y="888"/>
                  </a:lnTo>
                  <a:lnTo>
                    <a:pt x="923" y="849"/>
                  </a:lnTo>
                  <a:lnTo>
                    <a:pt x="980" y="762"/>
                  </a:lnTo>
                  <a:lnTo>
                    <a:pt x="1017" y="669"/>
                  </a:lnTo>
                  <a:lnTo>
                    <a:pt x="1037" y="571"/>
                  </a:lnTo>
                  <a:lnTo>
                    <a:pt x="1037" y="471"/>
                  </a:lnTo>
                  <a:lnTo>
                    <a:pt x="1017" y="372"/>
                  </a:lnTo>
                  <a:lnTo>
                    <a:pt x="980" y="279"/>
                  </a:lnTo>
                  <a:lnTo>
                    <a:pt x="923" y="192"/>
                  </a:lnTo>
                  <a:lnTo>
                    <a:pt x="886" y="153"/>
                  </a:lnTo>
                  <a:lnTo>
                    <a:pt x="886" y="153"/>
                  </a:lnTo>
                  <a:lnTo>
                    <a:pt x="847" y="117"/>
                  </a:lnTo>
                  <a:lnTo>
                    <a:pt x="761" y="60"/>
                  </a:lnTo>
                  <a:lnTo>
                    <a:pt x="667" y="21"/>
                  </a:lnTo>
                  <a:lnTo>
                    <a:pt x="569" y="3"/>
                  </a:lnTo>
                  <a:lnTo>
                    <a:pt x="518" y="0"/>
                  </a:lnTo>
                  <a:lnTo>
                    <a:pt x="518" y="0"/>
                  </a:lnTo>
                  <a:lnTo>
                    <a:pt x="469" y="3"/>
                  </a:lnTo>
                  <a:lnTo>
                    <a:pt x="370" y="21"/>
                  </a:lnTo>
                  <a:lnTo>
                    <a:pt x="277" y="60"/>
                  </a:lnTo>
                  <a:lnTo>
                    <a:pt x="190" y="117"/>
                  </a:lnTo>
                  <a:lnTo>
                    <a:pt x="151" y="153"/>
                  </a:lnTo>
                  <a:close/>
                </a:path>
              </a:pathLst>
            </a:custGeom>
            <a:solidFill>
              <a:srgbClr val="F69858"/>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grpSp>
      <p:sp>
        <p:nvSpPr>
          <p:cNvPr id="55" name="Freeform 11">
            <a:extLst>
              <a:ext uri="{FF2B5EF4-FFF2-40B4-BE49-F238E27FC236}">
                <a16:creationId xmlns:a16="http://schemas.microsoft.com/office/drawing/2014/main" xmlns="" id="{1C636D12-B48D-445E-AB3B-BB7151537A45}"/>
              </a:ext>
            </a:extLst>
          </p:cNvPr>
          <p:cNvSpPr>
            <a:spLocks/>
          </p:cNvSpPr>
          <p:nvPr/>
        </p:nvSpPr>
        <p:spPr bwMode="auto">
          <a:xfrm>
            <a:off x="5647295" y="4826751"/>
            <a:ext cx="497748" cy="499669"/>
          </a:xfrm>
          <a:custGeom>
            <a:avLst/>
            <a:gdLst>
              <a:gd name="T0" fmla="*/ 151 w 1037"/>
              <a:gd name="T1" fmla="*/ 153 h 1039"/>
              <a:gd name="T2" fmla="*/ 115 w 1037"/>
              <a:gd name="T3" fmla="*/ 192 h 1039"/>
              <a:gd name="T4" fmla="*/ 57 w 1037"/>
              <a:gd name="T5" fmla="*/ 279 h 1039"/>
              <a:gd name="T6" fmla="*/ 19 w 1037"/>
              <a:gd name="T7" fmla="*/ 372 h 1039"/>
              <a:gd name="T8" fmla="*/ 0 w 1037"/>
              <a:gd name="T9" fmla="*/ 471 h 1039"/>
              <a:gd name="T10" fmla="*/ 0 w 1037"/>
              <a:gd name="T11" fmla="*/ 571 h 1039"/>
              <a:gd name="T12" fmla="*/ 19 w 1037"/>
              <a:gd name="T13" fmla="*/ 669 h 1039"/>
              <a:gd name="T14" fmla="*/ 57 w 1037"/>
              <a:gd name="T15" fmla="*/ 762 h 1039"/>
              <a:gd name="T16" fmla="*/ 115 w 1037"/>
              <a:gd name="T17" fmla="*/ 849 h 1039"/>
              <a:gd name="T18" fmla="*/ 151 w 1037"/>
              <a:gd name="T19" fmla="*/ 888 h 1039"/>
              <a:gd name="T20" fmla="*/ 151 w 1037"/>
              <a:gd name="T21" fmla="*/ 888 h 1039"/>
              <a:gd name="T22" fmla="*/ 190 w 1037"/>
              <a:gd name="T23" fmla="*/ 924 h 1039"/>
              <a:gd name="T24" fmla="*/ 277 w 1037"/>
              <a:gd name="T25" fmla="*/ 981 h 1039"/>
              <a:gd name="T26" fmla="*/ 370 w 1037"/>
              <a:gd name="T27" fmla="*/ 1020 h 1039"/>
              <a:gd name="T28" fmla="*/ 469 w 1037"/>
              <a:gd name="T29" fmla="*/ 1039 h 1039"/>
              <a:gd name="T30" fmla="*/ 569 w 1037"/>
              <a:gd name="T31" fmla="*/ 1039 h 1039"/>
              <a:gd name="T32" fmla="*/ 667 w 1037"/>
              <a:gd name="T33" fmla="*/ 1020 h 1039"/>
              <a:gd name="T34" fmla="*/ 761 w 1037"/>
              <a:gd name="T35" fmla="*/ 981 h 1039"/>
              <a:gd name="T36" fmla="*/ 847 w 1037"/>
              <a:gd name="T37" fmla="*/ 924 h 1039"/>
              <a:gd name="T38" fmla="*/ 886 w 1037"/>
              <a:gd name="T39" fmla="*/ 888 h 1039"/>
              <a:gd name="T40" fmla="*/ 886 w 1037"/>
              <a:gd name="T41" fmla="*/ 888 h 1039"/>
              <a:gd name="T42" fmla="*/ 923 w 1037"/>
              <a:gd name="T43" fmla="*/ 849 h 1039"/>
              <a:gd name="T44" fmla="*/ 980 w 1037"/>
              <a:gd name="T45" fmla="*/ 762 h 1039"/>
              <a:gd name="T46" fmla="*/ 1017 w 1037"/>
              <a:gd name="T47" fmla="*/ 669 h 1039"/>
              <a:gd name="T48" fmla="*/ 1037 w 1037"/>
              <a:gd name="T49" fmla="*/ 571 h 1039"/>
              <a:gd name="T50" fmla="*/ 1037 w 1037"/>
              <a:gd name="T51" fmla="*/ 471 h 1039"/>
              <a:gd name="T52" fmla="*/ 1017 w 1037"/>
              <a:gd name="T53" fmla="*/ 372 h 1039"/>
              <a:gd name="T54" fmla="*/ 980 w 1037"/>
              <a:gd name="T55" fmla="*/ 279 h 1039"/>
              <a:gd name="T56" fmla="*/ 923 w 1037"/>
              <a:gd name="T57" fmla="*/ 192 h 1039"/>
              <a:gd name="T58" fmla="*/ 886 w 1037"/>
              <a:gd name="T59" fmla="*/ 153 h 1039"/>
              <a:gd name="T60" fmla="*/ 886 w 1037"/>
              <a:gd name="T61" fmla="*/ 153 h 1039"/>
              <a:gd name="T62" fmla="*/ 847 w 1037"/>
              <a:gd name="T63" fmla="*/ 117 h 1039"/>
              <a:gd name="T64" fmla="*/ 761 w 1037"/>
              <a:gd name="T65" fmla="*/ 60 h 1039"/>
              <a:gd name="T66" fmla="*/ 667 w 1037"/>
              <a:gd name="T67" fmla="*/ 21 h 1039"/>
              <a:gd name="T68" fmla="*/ 569 w 1037"/>
              <a:gd name="T69" fmla="*/ 3 h 1039"/>
              <a:gd name="T70" fmla="*/ 518 w 1037"/>
              <a:gd name="T71" fmla="*/ 0 h 1039"/>
              <a:gd name="T72" fmla="*/ 518 w 1037"/>
              <a:gd name="T73" fmla="*/ 0 h 1039"/>
              <a:gd name="T74" fmla="*/ 469 w 1037"/>
              <a:gd name="T75" fmla="*/ 3 h 1039"/>
              <a:gd name="T76" fmla="*/ 370 w 1037"/>
              <a:gd name="T77" fmla="*/ 21 h 1039"/>
              <a:gd name="T78" fmla="*/ 277 w 1037"/>
              <a:gd name="T79" fmla="*/ 60 h 1039"/>
              <a:gd name="T80" fmla="*/ 190 w 1037"/>
              <a:gd name="T81" fmla="*/ 117 h 1039"/>
              <a:gd name="T82" fmla="*/ 151 w 1037"/>
              <a:gd name="T83" fmla="*/ 15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7" h="1039">
                <a:moveTo>
                  <a:pt x="151" y="153"/>
                </a:moveTo>
                <a:lnTo>
                  <a:pt x="115" y="192"/>
                </a:lnTo>
                <a:lnTo>
                  <a:pt x="57" y="279"/>
                </a:lnTo>
                <a:lnTo>
                  <a:pt x="19" y="372"/>
                </a:lnTo>
                <a:lnTo>
                  <a:pt x="0" y="471"/>
                </a:lnTo>
                <a:lnTo>
                  <a:pt x="0" y="571"/>
                </a:lnTo>
                <a:lnTo>
                  <a:pt x="19" y="669"/>
                </a:lnTo>
                <a:lnTo>
                  <a:pt x="57" y="762"/>
                </a:lnTo>
                <a:lnTo>
                  <a:pt x="115" y="849"/>
                </a:lnTo>
                <a:lnTo>
                  <a:pt x="151" y="888"/>
                </a:lnTo>
                <a:lnTo>
                  <a:pt x="151" y="888"/>
                </a:lnTo>
                <a:lnTo>
                  <a:pt x="190" y="924"/>
                </a:lnTo>
                <a:lnTo>
                  <a:pt x="277" y="981"/>
                </a:lnTo>
                <a:lnTo>
                  <a:pt x="370" y="1020"/>
                </a:lnTo>
                <a:lnTo>
                  <a:pt x="469" y="1039"/>
                </a:lnTo>
                <a:lnTo>
                  <a:pt x="569" y="1039"/>
                </a:lnTo>
                <a:lnTo>
                  <a:pt x="667" y="1020"/>
                </a:lnTo>
                <a:lnTo>
                  <a:pt x="761" y="981"/>
                </a:lnTo>
                <a:lnTo>
                  <a:pt x="847" y="924"/>
                </a:lnTo>
                <a:lnTo>
                  <a:pt x="886" y="888"/>
                </a:lnTo>
                <a:lnTo>
                  <a:pt x="886" y="888"/>
                </a:lnTo>
                <a:lnTo>
                  <a:pt x="923" y="849"/>
                </a:lnTo>
                <a:lnTo>
                  <a:pt x="980" y="762"/>
                </a:lnTo>
                <a:lnTo>
                  <a:pt x="1017" y="669"/>
                </a:lnTo>
                <a:lnTo>
                  <a:pt x="1037" y="571"/>
                </a:lnTo>
                <a:lnTo>
                  <a:pt x="1037" y="471"/>
                </a:lnTo>
                <a:lnTo>
                  <a:pt x="1017" y="372"/>
                </a:lnTo>
                <a:lnTo>
                  <a:pt x="980" y="279"/>
                </a:lnTo>
                <a:lnTo>
                  <a:pt x="923" y="192"/>
                </a:lnTo>
                <a:lnTo>
                  <a:pt x="886" y="153"/>
                </a:lnTo>
                <a:lnTo>
                  <a:pt x="886" y="153"/>
                </a:lnTo>
                <a:lnTo>
                  <a:pt x="847" y="117"/>
                </a:lnTo>
                <a:lnTo>
                  <a:pt x="761" y="60"/>
                </a:lnTo>
                <a:lnTo>
                  <a:pt x="667" y="21"/>
                </a:lnTo>
                <a:lnTo>
                  <a:pt x="569" y="3"/>
                </a:lnTo>
                <a:lnTo>
                  <a:pt x="518" y="0"/>
                </a:lnTo>
                <a:lnTo>
                  <a:pt x="518" y="0"/>
                </a:lnTo>
                <a:lnTo>
                  <a:pt x="469" y="3"/>
                </a:lnTo>
                <a:lnTo>
                  <a:pt x="370" y="21"/>
                </a:lnTo>
                <a:lnTo>
                  <a:pt x="277" y="60"/>
                </a:lnTo>
                <a:lnTo>
                  <a:pt x="190" y="117"/>
                </a:lnTo>
                <a:lnTo>
                  <a:pt x="151" y="153"/>
                </a:lnTo>
                <a:close/>
              </a:path>
            </a:pathLst>
          </a:custGeom>
          <a:solidFill>
            <a:srgbClr val="40C040"/>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sp>
        <p:nvSpPr>
          <p:cNvPr id="56" name="Freeform 588">
            <a:extLst>
              <a:ext uri="{FF2B5EF4-FFF2-40B4-BE49-F238E27FC236}">
                <a16:creationId xmlns:a16="http://schemas.microsoft.com/office/drawing/2014/main" xmlns="" id="{238E5F77-D56D-46DA-9DF1-6D150ADBC020}"/>
              </a:ext>
            </a:extLst>
          </p:cNvPr>
          <p:cNvSpPr>
            <a:spLocks/>
          </p:cNvSpPr>
          <p:nvPr/>
        </p:nvSpPr>
        <p:spPr bwMode="auto">
          <a:xfrm>
            <a:off x="4466826" y="5017508"/>
            <a:ext cx="133101" cy="123391"/>
          </a:xfrm>
          <a:custGeom>
            <a:avLst/>
            <a:gdLst>
              <a:gd name="T0" fmla="*/ 200 w 200"/>
              <a:gd name="T1" fmla="*/ 67 h 199"/>
              <a:gd name="T2" fmla="*/ 132 w 200"/>
              <a:gd name="T3" fmla="*/ 67 h 199"/>
              <a:gd name="T4" fmla="*/ 132 w 200"/>
              <a:gd name="T5" fmla="*/ 0 h 199"/>
              <a:gd name="T6" fmla="*/ 68 w 200"/>
              <a:gd name="T7" fmla="*/ 0 h 199"/>
              <a:gd name="T8" fmla="*/ 68 w 200"/>
              <a:gd name="T9" fmla="*/ 67 h 199"/>
              <a:gd name="T10" fmla="*/ 0 w 200"/>
              <a:gd name="T11" fmla="*/ 67 h 199"/>
              <a:gd name="T12" fmla="*/ 0 w 200"/>
              <a:gd name="T13" fmla="*/ 132 h 199"/>
              <a:gd name="T14" fmla="*/ 68 w 200"/>
              <a:gd name="T15" fmla="*/ 132 h 199"/>
              <a:gd name="T16" fmla="*/ 68 w 200"/>
              <a:gd name="T17" fmla="*/ 199 h 199"/>
              <a:gd name="T18" fmla="*/ 132 w 200"/>
              <a:gd name="T19" fmla="*/ 199 h 199"/>
              <a:gd name="T20" fmla="*/ 132 w 200"/>
              <a:gd name="T21" fmla="*/ 132 h 199"/>
              <a:gd name="T22" fmla="*/ 200 w 200"/>
              <a:gd name="T23" fmla="*/ 132 h 199"/>
              <a:gd name="T24" fmla="*/ 200 w 200"/>
              <a:gd name="T25" fmla="*/ 6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99">
                <a:moveTo>
                  <a:pt x="200" y="67"/>
                </a:moveTo>
                <a:lnTo>
                  <a:pt x="132" y="67"/>
                </a:lnTo>
                <a:lnTo>
                  <a:pt x="132" y="0"/>
                </a:lnTo>
                <a:lnTo>
                  <a:pt x="68" y="0"/>
                </a:lnTo>
                <a:lnTo>
                  <a:pt x="68" y="67"/>
                </a:lnTo>
                <a:lnTo>
                  <a:pt x="0" y="67"/>
                </a:lnTo>
                <a:lnTo>
                  <a:pt x="0" y="132"/>
                </a:lnTo>
                <a:lnTo>
                  <a:pt x="68" y="132"/>
                </a:lnTo>
                <a:lnTo>
                  <a:pt x="68" y="199"/>
                </a:lnTo>
                <a:lnTo>
                  <a:pt x="132" y="199"/>
                </a:lnTo>
                <a:lnTo>
                  <a:pt x="132" y="132"/>
                </a:lnTo>
                <a:lnTo>
                  <a:pt x="200" y="132"/>
                </a:lnTo>
                <a:lnTo>
                  <a:pt x="200"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57" name="Freeform 594">
            <a:extLst>
              <a:ext uri="{FF2B5EF4-FFF2-40B4-BE49-F238E27FC236}">
                <a16:creationId xmlns:a16="http://schemas.microsoft.com/office/drawing/2014/main" xmlns="" id="{33D49E1A-B87C-4423-81B8-1F8F2EA62583}"/>
              </a:ext>
            </a:extLst>
          </p:cNvPr>
          <p:cNvSpPr>
            <a:spLocks/>
          </p:cNvSpPr>
          <p:nvPr/>
        </p:nvSpPr>
        <p:spPr bwMode="auto">
          <a:xfrm flipH="1">
            <a:off x="5694937" y="6177652"/>
            <a:ext cx="1668277" cy="246347"/>
          </a:xfrm>
          <a:custGeom>
            <a:avLst/>
            <a:gdLst>
              <a:gd name="T0" fmla="*/ 3684 w 3684"/>
              <a:gd name="T1" fmla="*/ 219 h 547"/>
              <a:gd name="T2" fmla="*/ 687 w 3684"/>
              <a:gd name="T3" fmla="*/ 219 h 547"/>
              <a:gd name="T4" fmla="*/ 658 w 3684"/>
              <a:gd name="T5" fmla="*/ 218 h 547"/>
              <a:gd name="T6" fmla="*/ 605 w 3684"/>
              <a:gd name="T7" fmla="*/ 205 h 547"/>
              <a:gd name="T8" fmla="*/ 557 w 3684"/>
              <a:gd name="T9" fmla="*/ 180 h 547"/>
              <a:gd name="T10" fmla="*/ 517 w 3684"/>
              <a:gd name="T11" fmla="*/ 144 h 547"/>
              <a:gd name="T12" fmla="*/ 500 w 3684"/>
              <a:gd name="T13" fmla="*/ 120 h 547"/>
              <a:gd name="T14" fmla="*/ 481 w 3684"/>
              <a:gd name="T15" fmla="*/ 93 h 547"/>
              <a:gd name="T16" fmla="*/ 430 w 3684"/>
              <a:gd name="T17" fmla="*/ 48 h 547"/>
              <a:gd name="T18" fmla="*/ 369 w 3684"/>
              <a:gd name="T19" fmla="*/ 17 h 547"/>
              <a:gd name="T20" fmla="*/ 302 w 3684"/>
              <a:gd name="T21" fmla="*/ 0 h 547"/>
              <a:gd name="T22" fmla="*/ 266 w 3684"/>
              <a:gd name="T23" fmla="*/ 0 h 547"/>
              <a:gd name="T24" fmla="*/ 239 w 3684"/>
              <a:gd name="T25" fmla="*/ 1 h 547"/>
              <a:gd name="T26" fmla="*/ 188 w 3684"/>
              <a:gd name="T27" fmla="*/ 13 h 547"/>
              <a:gd name="T28" fmla="*/ 141 w 3684"/>
              <a:gd name="T29" fmla="*/ 34 h 547"/>
              <a:gd name="T30" fmla="*/ 100 w 3684"/>
              <a:gd name="T31" fmla="*/ 62 h 547"/>
              <a:gd name="T32" fmla="*/ 64 w 3684"/>
              <a:gd name="T33" fmla="*/ 97 h 547"/>
              <a:gd name="T34" fmla="*/ 35 w 3684"/>
              <a:gd name="T35" fmla="*/ 139 h 547"/>
              <a:gd name="T36" fmla="*/ 14 w 3684"/>
              <a:gd name="T37" fmla="*/ 185 h 547"/>
              <a:gd name="T38" fmla="*/ 1 w 3684"/>
              <a:gd name="T39" fmla="*/ 236 h 547"/>
              <a:gd name="T40" fmla="*/ 0 w 3684"/>
              <a:gd name="T41" fmla="*/ 262 h 547"/>
              <a:gd name="T42" fmla="*/ 0 w 3684"/>
              <a:gd name="T43" fmla="*/ 292 h 547"/>
              <a:gd name="T44" fmla="*/ 9 w 3684"/>
              <a:gd name="T45" fmla="*/ 346 h 547"/>
              <a:gd name="T46" fmla="*/ 29 w 3684"/>
              <a:gd name="T47" fmla="*/ 398 h 547"/>
              <a:gd name="T48" fmla="*/ 58 w 3684"/>
              <a:gd name="T49" fmla="*/ 443 h 547"/>
              <a:gd name="T50" fmla="*/ 95 w 3684"/>
              <a:gd name="T51" fmla="*/ 482 h 547"/>
              <a:gd name="T52" fmla="*/ 140 w 3684"/>
              <a:gd name="T53" fmla="*/ 513 h 547"/>
              <a:gd name="T54" fmla="*/ 189 w 3684"/>
              <a:gd name="T55" fmla="*/ 535 h 547"/>
              <a:gd name="T56" fmla="*/ 245 w 3684"/>
              <a:gd name="T57" fmla="*/ 546 h 547"/>
              <a:gd name="T58" fmla="*/ 274 w 3684"/>
              <a:gd name="T59" fmla="*/ 547 h 547"/>
              <a:gd name="T60" fmla="*/ 307 w 3684"/>
              <a:gd name="T61" fmla="*/ 546 h 547"/>
              <a:gd name="T62" fmla="*/ 372 w 3684"/>
              <a:gd name="T63" fmla="*/ 530 h 547"/>
              <a:gd name="T64" fmla="*/ 430 w 3684"/>
              <a:gd name="T65" fmla="*/ 499 h 547"/>
              <a:gd name="T66" fmla="*/ 478 w 3684"/>
              <a:gd name="T67" fmla="*/ 456 h 547"/>
              <a:gd name="T68" fmla="*/ 498 w 3684"/>
              <a:gd name="T69" fmla="*/ 430 h 547"/>
              <a:gd name="T70" fmla="*/ 515 w 3684"/>
              <a:gd name="T71" fmla="*/ 407 h 547"/>
              <a:gd name="T72" fmla="*/ 556 w 3684"/>
              <a:gd name="T73" fmla="*/ 369 h 547"/>
              <a:gd name="T74" fmla="*/ 605 w 3684"/>
              <a:gd name="T75" fmla="*/ 343 h 547"/>
              <a:gd name="T76" fmla="*/ 658 w 3684"/>
              <a:gd name="T77" fmla="*/ 329 h 547"/>
              <a:gd name="T78" fmla="*/ 687 w 3684"/>
              <a:gd name="T79" fmla="*/ 328 h 547"/>
              <a:gd name="T80" fmla="*/ 3684 w 3684"/>
              <a:gd name="T81" fmla="*/ 328 h 547"/>
              <a:gd name="T82" fmla="*/ 3684 w 3684"/>
              <a:gd name="T83" fmla="*/ 2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84" h="547">
                <a:moveTo>
                  <a:pt x="3684" y="219"/>
                </a:moveTo>
                <a:lnTo>
                  <a:pt x="687" y="219"/>
                </a:lnTo>
                <a:lnTo>
                  <a:pt x="658" y="218"/>
                </a:lnTo>
                <a:lnTo>
                  <a:pt x="605" y="205"/>
                </a:lnTo>
                <a:lnTo>
                  <a:pt x="557" y="180"/>
                </a:lnTo>
                <a:lnTo>
                  <a:pt x="517" y="144"/>
                </a:lnTo>
                <a:lnTo>
                  <a:pt x="500" y="120"/>
                </a:lnTo>
                <a:lnTo>
                  <a:pt x="481" y="93"/>
                </a:lnTo>
                <a:lnTo>
                  <a:pt x="430" y="48"/>
                </a:lnTo>
                <a:lnTo>
                  <a:pt x="369" y="17"/>
                </a:lnTo>
                <a:lnTo>
                  <a:pt x="302" y="0"/>
                </a:lnTo>
                <a:lnTo>
                  <a:pt x="266" y="0"/>
                </a:lnTo>
                <a:lnTo>
                  <a:pt x="239" y="1"/>
                </a:lnTo>
                <a:lnTo>
                  <a:pt x="188" y="13"/>
                </a:lnTo>
                <a:lnTo>
                  <a:pt x="141" y="34"/>
                </a:lnTo>
                <a:lnTo>
                  <a:pt x="100" y="62"/>
                </a:lnTo>
                <a:lnTo>
                  <a:pt x="64" y="97"/>
                </a:lnTo>
                <a:lnTo>
                  <a:pt x="35" y="139"/>
                </a:lnTo>
                <a:lnTo>
                  <a:pt x="14" y="185"/>
                </a:lnTo>
                <a:lnTo>
                  <a:pt x="1" y="236"/>
                </a:lnTo>
                <a:lnTo>
                  <a:pt x="0" y="262"/>
                </a:lnTo>
                <a:lnTo>
                  <a:pt x="0" y="292"/>
                </a:lnTo>
                <a:lnTo>
                  <a:pt x="9" y="346"/>
                </a:lnTo>
                <a:lnTo>
                  <a:pt x="29" y="398"/>
                </a:lnTo>
                <a:lnTo>
                  <a:pt x="58" y="443"/>
                </a:lnTo>
                <a:lnTo>
                  <a:pt x="95" y="482"/>
                </a:lnTo>
                <a:lnTo>
                  <a:pt x="140" y="513"/>
                </a:lnTo>
                <a:lnTo>
                  <a:pt x="189" y="535"/>
                </a:lnTo>
                <a:lnTo>
                  <a:pt x="245" y="546"/>
                </a:lnTo>
                <a:lnTo>
                  <a:pt x="274" y="547"/>
                </a:lnTo>
                <a:lnTo>
                  <a:pt x="307" y="546"/>
                </a:lnTo>
                <a:lnTo>
                  <a:pt x="372" y="530"/>
                </a:lnTo>
                <a:lnTo>
                  <a:pt x="430" y="499"/>
                </a:lnTo>
                <a:lnTo>
                  <a:pt x="478" y="456"/>
                </a:lnTo>
                <a:lnTo>
                  <a:pt x="498" y="430"/>
                </a:lnTo>
                <a:lnTo>
                  <a:pt x="515" y="407"/>
                </a:lnTo>
                <a:lnTo>
                  <a:pt x="556" y="369"/>
                </a:lnTo>
                <a:lnTo>
                  <a:pt x="605" y="343"/>
                </a:lnTo>
                <a:lnTo>
                  <a:pt x="658" y="329"/>
                </a:lnTo>
                <a:lnTo>
                  <a:pt x="687" y="328"/>
                </a:lnTo>
                <a:lnTo>
                  <a:pt x="3684" y="328"/>
                </a:lnTo>
                <a:lnTo>
                  <a:pt x="3684" y="219"/>
                </a:lnTo>
                <a:close/>
              </a:path>
            </a:pathLst>
          </a:custGeom>
          <a:solidFill>
            <a:srgbClr val="DF4133"/>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Calibri" panose="020F0502020204030204"/>
            </a:endParaRPr>
          </a:p>
        </p:txBody>
      </p:sp>
      <p:sp>
        <p:nvSpPr>
          <p:cNvPr id="59" name="Freeform 596">
            <a:extLst>
              <a:ext uri="{FF2B5EF4-FFF2-40B4-BE49-F238E27FC236}">
                <a16:creationId xmlns:a16="http://schemas.microsoft.com/office/drawing/2014/main" xmlns="" id="{9D9D59AB-AFF7-4548-9694-E5160DB153C7}"/>
              </a:ext>
            </a:extLst>
          </p:cNvPr>
          <p:cNvSpPr>
            <a:spLocks/>
          </p:cNvSpPr>
          <p:nvPr/>
        </p:nvSpPr>
        <p:spPr bwMode="auto">
          <a:xfrm>
            <a:off x="5533225" y="5867284"/>
            <a:ext cx="771699" cy="769725"/>
          </a:xfrm>
          <a:custGeom>
            <a:avLst/>
            <a:gdLst>
              <a:gd name="T0" fmla="*/ 1362 w 1562"/>
              <a:gd name="T1" fmla="*/ 259 h 1562"/>
              <a:gd name="T2" fmla="*/ 1460 w 1562"/>
              <a:gd name="T3" fmla="*/ 395 h 1562"/>
              <a:gd name="T4" fmla="*/ 1525 w 1562"/>
              <a:gd name="T5" fmla="*/ 546 h 1562"/>
              <a:gd name="T6" fmla="*/ 1558 w 1562"/>
              <a:gd name="T7" fmla="*/ 704 h 1562"/>
              <a:gd name="T8" fmla="*/ 1560 w 1562"/>
              <a:gd name="T9" fmla="*/ 824 h 1562"/>
              <a:gd name="T10" fmla="*/ 1547 w 1562"/>
              <a:gd name="T11" fmla="*/ 928 h 1562"/>
              <a:gd name="T12" fmla="*/ 1508 w 1562"/>
              <a:gd name="T13" fmla="*/ 1063 h 1562"/>
              <a:gd name="T14" fmla="*/ 1446 w 1562"/>
              <a:gd name="T15" fmla="*/ 1190 h 1562"/>
              <a:gd name="T16" fmla="*/ 1358 w 1562"/>
              <a:gd name="T17" fmla="*/ 1305 h 1562"/>
              <a:gd name="T18" fmla="*/ 1306 w 1562"/>
              <a:gd name="T19" fmla="*/ 1358 h 1562"/>
              <a:gd name="T20" fmla="*/ 1190 w 1562"/>
              <a:gd name="T21" fmla="*/ 1447 h 1562"/>
              <a:gd name="T22" fmla="*/ 1063 w 1562"/>
              <a:gd name="T23" fmla="*/ 1509 h 1562"/>
              <a:gd name="T24" fmla="*/ 928 w 1562"/>
              <a:gd name="T25" fmla="*/ 1548 h 1562"/>
              <a:gd name="T26" fmla="*/ 825 w 1562"/>
              <a:gd name="T27" fmla="*/ 1561 h 1562"/>
              <a:gd name="T28" fmla="*/ 704 w 1562"/>
              <a:gd name="T29" fmla="*/ 1558 h 1562"/>
              <a:gd name="T30" fmla="*/ 545 w 1562"/>
              <a:gd name="T31" fmla="*/ 1526 h 1562"/>
              <a:gd name="T32" fmla="*/ 396 w 1562"/>
              <a:gd name="T33" fmla="*/ 1461 h 1562"/>
              <a:gd name="T34" fmla="*/ 259 w 1562"/>
              <a:gd name="T35" fmla="*/ 1362 h 1562"/>
              <a:gd name="T36" fmla="*/ 201 w 1562"/>
              <a:gd name="T37" fmla="*/ 1304 h 1562"/>
              <a:gd name="T38" fmla="*/ 107 w 1562"/>
              <a:gd name="T39" fmla="*/ 1177 h 1562"/>
              <a:gd name="T40" fmla="*/ 43 w 1562"/>
              <a:gd name="T41" fmla="*/ 1038 h 1562"/>
              <a:gd name="T42" fmla="*/ 8 w 1562"/>
              <a:gd name="T43" fmla="*/ 893 h 1562"/>
              <a:gd name="T44" fmla="*/ 0 w 1562"/>
              <a:gd name="T45" fmla="*/ 743 h 1562"/>
              <a:gd name="T46" fmla="*/ 22 w 1562"/>
              <a:gd name="T47" fmla="*/ 595 h 1562"/>
              <a:gd name="T48" fmla="*/ 71 w 1562"/>
              <a:gd name="T49" fmla="*/ 451 h 1562"/>
              <a:gd name="T50" fmla="*/ 150 w 1562"/>
              <a:gd name="T51" fmla="*/ 319 h 1562"/>
              <a:gd name="T52" fmla="*/ 228 w 1562"/>
              <a:gd name="T53" fmla="*/ 228 h 1562"/>
              <a:gd name="T54" fmla="*/ 319 w 1562"/>
              <a:gd name="T55" fmla="*/ 150 h 1562"/>
              <a:gd name="T56" fmla="*/ 451 w 1562"/>
              <a:gd name="T57" fmla="*/ 71 h 1562"/>
              <a:gd name="T58" fmla="*/ 595 w 1562"/>
              <a:gd name="T59" fmla="*/ 22 h 1562"/>
              <a:gd name="T60" fmla="*/ 742 w 1562"/>
              <a:gd name="T61" fmla="*/ 0 h 1562"/>
              <a:gd name="T62" fmla="*/ 893 w 1562"/>
              <a:gd name="T63" fmla="*/ 8 h 1562"/>
              <a:gd name="T64" fmla="*/ 1039 w 1562"/>
              <a:gd name="T65" fmla="*/ 43 h 1562"/>
              <a:gd name="T66" fmla="*/ 1177 w 1562"/>
              <a:gd name="T67" fmla="*/ 108 h 1562"/>
              <a:gd name="T68" fmla="*/ 1304 w 1562"/>
              <a:gd name="T69" fmla="*/ 200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1562">
                <a:moveTo>
                  <a:pt x="1332" y="228"/>
                </a:moveTo>
                <a:lnTo>
                  <a:pt x="1362" y="259"/>
                </a:lnTo>
                <a:lnTo>
                  <a:pt x="1415" y="325"/>
                </a:lnTo>
                <a:lnTo>
                  <a:pt x="1460" y="395"/>
                </a:lnTo>
                <a:lnTo>
                  <a:pt x="1497" y="469"/>
                </a:lnTo>
                <a:lnTo>
                  <a:pt x="1525" y="546"/>
                </a:lnTo>
                <a:lnTo>
                  <a:pt x="1546" y="625"/>
                </a:lnTo>
                <a:lnTo>
                  <a:pt x="1558" y="704"/>
                </a:lnTo>
                <a:lnTo>
                  <a:pt x="1562" y="784"/>
                </a:lnTo>
                <a:lnTo>
                  <a:pt x="1560" y="824"/>
                </a:lnTo>
                <a:lnTo>
                  <a:pt x="1558" y="859"/>
                </a:lnTo>
                <a:lnTo>
                  <a:pt x="1547" y="928"/>
                </a:lnTo>
                <a:lnTo>
                  <a:pt x="1532" y="996"/>
                </a:lnTo>
                <a:lnTo>
                  <a:pt x="1508" y="1063"/>
                </a:lnTo>
                <a:lnTo>
                  <a:pt x="1480" y="1128"/>
                </a:lnTo>
                <a:lnTo>
                  <a:pt x="1446" y="1190"/>
                </a:lnTo>
                <a:lnTo>
                  <a:pt x="1405" y="1250"/>
                </a:lnTo>
                <a:lnTo>
                  <a:pt x="1358" y="1305"/>
                </a:lnTo>
                <a:lnTo>
                  <a:pt x="1332" y="1333"/>
                </a:lnTo>
                <a:lnTo>
                  <a:pt x="1306" y="1358"/>
                </a:lnTo>
                <a:lnTo>
                  <a:pt x="1249" y="1405"/>
                </a:lnTo>
                <a:lnTo>
                  <a:pt x="1190" y="1447"/>
                </a:lnTo>
                <a:lnTo>
                  <a:pt x="1127" y="1480"/>
                </a:lnTo>
                <a:lnTo>
                  <a:pt x="1063" y="1509"/>
                </a:lnTo>
                <a:lnTo>
                  <a:pt x="996" y="1531"/>
                </a:lnTo>
                <a:lnTo>
                  <a:pt x="928" y="1548"/>
                </a:lnTo>
                <a:lnTo>
                  <a:pt x="859" y="1558"/>
                </a:lnTo>
                <a:lnTo>
                  <a:pt x="825" y="1561"/>
                </a:lnTo>
                <a:lnTo>
                  <a:pt x="784" y="1562"/>
                </a:lnTo>
                <a:lnTo>
                  <a:pt x="704" y="1558"/>
                </a:lnTo>
                <a:lnTo>
                  <a:pt x="624" y="1546"/>
                </a:lnTo>
                <a:lnTo>
                  <a:pt x="545" y="1526"/>
                </a:lnTo>
                <a:lnTo>
                  <a:pt x="469" y="1497"/>
                </a:lnTo>
                <a:lnTo>
                  <a:pt x="396" y="1461"/>
                </a:lnTo>
                <a:lnTo>
                  <a:pt x="325" y="1415"/>
                </a:lnTo>
                <a:lnTo>
                  <a:pt x="259" y="1362"/>
                </a:lnTo>
                <a:lnTo>
                  <a:pt x="228" y="1333"/>
                </a:lnTo>
                <a:lnTo>
                  <a:pt x="201" y="1304"/>
                </a:lnTo>
                <a:lnTo>
                  <a:pt x="150" y="1242"/>
                </a:lnTo>
                <a:lnTo>
                  <a:pt x="107" y="1177"/>
                </a:lnTo>
                <a:lnTo>
                  <a:pt x="71" y="1110"/>
                </a:lnTo>
                <a:lnTo>
                  <a:pt x="43" y="1038"/>
                </a:lnTo>
                <a:lnTo>
                  <a:pt x="22" y="967"/>
                </a:lnTo>
                <a:lnTo>
                  <a:pt x="8" y="893"/>
                </a:lnTo>
                <a:lnTo>
                  <a:pt x="0" y="818"/>
                </a:lnTo>
                <a:lnTo>
                  <a:pt x="0" y="743"/>
                </a:lnTo>
                <a:lnTo>
                  <a:pt x="8" y="669"/>
                </a:lnTo>
                <a:lnTo>
                  <a:pt x="22" y="595"/>
                </a:lnTo>
                <a:lnTo>
                  <a:pt x="43" y="522"/>
                </a:lnTo>
                <a:lnTo>
                  <a:pt x="71" y="451"/>
                </a:lnTo>
                <a:lnTo>
                  <a:pt x="107" y="384"/>
                </a:lnTo>
                <a:lnTo>
                  <a:pt x="150" y="319"/>
                </a:lnTo>
                <a:lnTo>
                  <a:pt x="201" y="257"/>
                </a:lnTo>
                <a:lnTo>
                  <a:pt x="228" y="228"/>
                </a:lnTo>
                <a:lnTo>
                  <a:pt x="258" y="200"/>
                </a:lnTo>
                <a:lnTo>
                  <a:pt x="319" y="150"/>
                </a:lnTo>
                <a:lnTo>
                  <a:pt x="383" y="108"/>
                </a:lnTo>
                <a:lnTo>
                  <a:pt x="451" y="71"/>
                </a:lnTo>
                <a:lnTo>
                  <a:pt x="522" y="43"/>
                </a:lnTo>
                <a:lnTo>
                  <a:pt x="595" y="22"/>
                </a:lnTo>
                <a:lnTo>
                  <a:pt x="669" y="8"/>
                </a:lnTo>
                <a:lnTo>
                  <a:pt x="742" y="0"/>
                </a:lnTo>
                <a:lnTo>
                  <a:pt x="818" y="0"/>
                </a:lnTo>
                <a:lnTo>
                  <a:pt x="893" y="8"/>
                </a:lnTo>
                <a:lnTo>
                  <a:pt x="967" y="22"/>
                </a:lnTo>
                <a:lnTo>
                  <a:pt x="1039" y="43"/>
                </a:lnTo>
                <a:lnTo>
                  <a:pt x="1109" y="71"/>
                </a:lnTo>
                <a:lnTo>
                  <a:pt x="1177" y="108"/>
                </a:lnTo>
                <a:lnTo>
                  <a:pt x="1243" y="150"/>
                </a:lnTo>
                <a:lnTo>
                  <a:pt x="1304" y="200"/>
                </a:lnTo>
                <a:lnTo>
                  <a:pt x="1332" y="228"/>
                </a:lnTo>
                <a:close/>
              </a:path>
            </a:pathLst>
          </a:custGeom>
          <a:solidFill>
            <a:srgbClr val="DF4133"/>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61" name="Freeform 597">
            <a:extLst>
              <a:ext uri="{FF2B5EF4-FFF2-40B4-BE49-F238E27FC236}">
                <a16:creationId xmlns:a16="http://schemas.microsoft.com/office/drawing/2014/main" xmlns="" id="{82A38B30-AA4A-499E-BB85-09DAEDA4D3BA}"/>
              </a:ext>
            </a:extLst>
          </p:cNvPr>
          <p:cNvSpPr>
            <a:spLocks/>
          </p:cNvSpPr>
          <p:nvPr/>
        </p:nvSpPr>
        <p:spPr bwMode="auto">
          <a:xfrm>
            <a:off x="5748080" y="6090738"/>
            <a:ext cx="542618" cy="542618"/>
          </a:xfrm>
          <a:custGeom>
            <a:avLst/>
            <a:gdLst>
              <a:gd name="T0" fmla="*/ 735 w 1147"/>
              <a:gd name="T1" fmla="*/ 0 h 1149"/>
              <a:gd name="T2" fmla="*/ 1147 w 1147"/>
              <a:gd name="T3" fmla="*/ 412 h 1149"/>
              <a:gd name="T4" fmla="*/ 1145 w 1147"/>
              <a:gd name="T5" fmla="*/ 447 h 1149"/>
              <a:gd name="T6" fmla="*/ 1134 w 1147"/>
              <a:gd name="T7" fmla="*/ 516 h 1149"/>
              <a:gd name="T8" fmla="*/ 1119 w 1147"/>
              <a:gd name="T9" fmla="*/ 584 h 1149"/>
              <a:gd name="T10" fmla="*/ 1095 w 1147"/>
              <a:gd name="T11" fmla="*/ 651 h 1149"/>
              <a:gd name="T12" fmla="*/ 1067 w 1147"/>
              <a:gd name="T13" fmla="*/ 716 h 1149"/>
              <a:gd name="T14" fmla="*/ 1033 w 1147"/>
              <a:gd name="T15" fmla="*/ 778 h 1149"/>
              <a:gd name="T16" fmla="*/ 992 w 1147"/>
              <a:gd name="T17" fmla="*/ 838 h 1149"/>
              <a:gd name="T18" fmla="*/ 945 w 1147"/>
              <a:gd name="T19" fmla="*/ 893 h 1149"/>
              <a:gd name="T20" fmla="*/ 919 w 1147"/>
              <a:gd name="T21" fmla="*/ 921 h 1149"/>
              <a:gd name="T22" fmla="*/ 893 w 1147"/>
              <a:gd name="T23" fmla="*/ 946 h 1149"/>
              <a:gd name="T24" fmla="*/ 836 w 1147"/>
              <a:gd name="T25" fmla="*/ 993 h 1149"/>
              <a:gd name="T26" fmla="*/ 777 w 1147"/>
              <a:gd name="T27" fmla="*/ 1035 h 1149"/>
              <a:gd name="T28" fmla="*/ 714 w 1147"/>
              <a:gd name="T29" fmla="*/ 1068 h 1149"/>
              <a:gd name="T30" fmla="*/ 650 w 1147"/>
              <a:gd name="T31" fmla="*/ 1097 h 1149"/>
              <a:gd name="T32" fmla="*/ 583 w 1147"/>
              <a:gd name="T33" fmla="*/ 1119 h 1149"/>
              <a:gd name="T34" fmla="*/ 515 w 1147"/>
              <a:gd name="T35" fmla="*/ 1136 h 1149"/>
              <a:gd name="T36" fmla="*/ 446 w 1147"/>
              <a:gd name="T37" fmla="*/ 1146 h 1149"/>
              <a:gd name="T38" fmla="*/ 412 w 1147"/>
              <a:gd name="T39" fmla="*/ 1149 h 1149"/>
              <a:gd name="T40" fmla="*/ 0 w 1147"/>
              <a:gd name="T41" fmla="*/ 736 h 1149"/>
              <a:gd name="T42" fmla="*/ 735 w 1147"/>
              <a:gd name="T43"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149">
                <a:moveTo>
                  <a:pt x="735" y="0"/>
                </a:moveTo>
                <a:lnTo>
                  <a:pt x="1147" y="412"/>
                </a:lnTo>
                <a:lnTo>
                  <a:pt x="1145" y="447"/>
                </a:lnTo>
                <a:lnTo>
                  <a:pt x="1134" y="516"/>
                </a:lnTo>
                <a:lnTo>
                  <a:pt x="1119" y="584"/>
                </a:lnTo>
                <a:lnTo>
                  <a:pt x="1095" y="651"/>
                </a:lnTo>
                <a:lnTo>
                  <a:pt x="1067" y="716"/>
                </a:lnTo>
                <a:lnTo>
                  <a:pt x="1033" y="778"/>
                </a:lnTo>
                <a:lnTo>
                  <a:pt x="992" y="838"/>
                </a:lnTo>
                <a:lnTo>
                  <a:pt x="945" y="893"/>
                </a:lnTo>
                <a:lnTo>
                  <a:pt x="919" y="921"/>
                </a:lnTo>
                <a:lnTo>
                  <a:pt x="893" y="946"/>
                </a:lnTo>
                <a:lnTo>
                  <a:pt x="836" y="993"/>
                </a:lnTo>
                <a:lnTo>
                  <a:pt x="777" y="1035"/>
                </a:lnTo>
                <a:lnTo>
                  <a:pt x="714" y="1068"/>
                </a:lnTo>
                <a:lnTo>
                  <a:pt x="650" y="1097"/>
                </a:lnTo>
                <a:lnTo>
                  <a:pt x="583" y="1119"/>
                </a:lnTo>
                <a:lnTo>
                  <a:pt x="515" y="1136"/>
                </a:lnTo>
                <a:lnTo>
                  <a:pt x="446" y="1146"/>
                </a:lnTo>
                <a:lnTo>
                  <a:pt x="412" y="1149"/>
                </a:lnTo>
                <a:lnTo>
                  <a:pt x="0" y="736"/>
                </a:lnTo>
                <a:lnTo>
                  <a:pt x="735" y="0"/>
                </a:lnTo>
                <a:close/>
              </a:path>
            </a:pathLst>
          </a:custGeom>
          <a:solidFill>
            <a:sysClr val="window" lastClr="FFFFFF">
              <a:alpha val="40000"/>
            </a:sysClr>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62" name="Freeform 598">
            <a:extLst>
              <a:ext uri="{FF2B5EF4-FFF2-40B4-BE49-F238E27FC236}">
                <a16:creationId xmlns:a16="http://schemas.microsoft.com/office/drawing/2014/main" xmlns="" id="{947B1606-BBB6-4C28-9F2A-5D95952039F3}"/>
              </a:ext>
            </a:extLst>
          </p:cNvPr>
          <p:cNvSpPr>
            <a:spLocks/>
          </p:cNvSpPr>
          <p:nvPr/>
        </p:nvSpPr>
        <p:spPr bwMode="auto">
          <a:xfrm>
            <a:off x="5660621" y="5995372"/>
            <a:ext cx="507633" cy="509592"/>
          </a:xfrm>
          <a:custGeom>
            <a:avLst/>
            <a:gdLst>
              <a:gd name="T0" fmla="*/ 151 w 1036"/>
              <a:gd name="T1" fmla="*/ 153 h 1038"/>
              <a:gd name="T2" fmla="*/ 115 w 1036"/>
              <a:gd name="T3" fmla="*/ 191 h 1038"/>
              <a:gd name="T4" fmla="*/ 57 w 1036"/>
              <a:gd name="T5" fmla="*/ 277 h 1038"/>
              <a:gd name="T6" fmla="*/ 19 w 1036"/>
              <a:gd name="T7" fmla="*/ 372 h 1038"/>
              <a:gd name="T8" fmla="*/ 0 w 1036"/>
              <a:gd name="T9" fmla="*/ 470 h 1038"/>
              <a:gd name="T10" fmla="*/ 0 w 1036"/>
              <a:gd name="T11" fmla="*/ 570 h 1038"/>
              <a:gd name="T12" fmla="*/ 19 w 1036"/>
              <a:gd name="T13" fmla="*/ 667 h 1038"/>
              <a:gd name="T14" fmla="*/ 57 w 1036"/>
              <a:gd name="T15" fmla="*/ 762 h 1038"/>
              <a:gd name="T16" fmla="*/ 115 w 1036"/>
              <a:gd name="T17" fmla="*/ 849 h 1038"/>
              <a:gd name="T18" fmla="*/ 151 w 1036"/>
              <a:gd name="T19" fmla="*/ 887 h 1038"/>
              <a:gd name="T20" fmla="*/ 151 w 1036"/>
              <a:gd name="T21" fmla="*/ 887 h 1038"/>
              <a:gd name="T22" fmla="*/ 190 w 1036"/>
              <a:gd name="T23" fmla="*/ 924 h 1038"/>
              <a:gd name="T24" fmla="*/ 277 w 1036"/>
              <a:gd name="T25" fmla="*/ 981 h 1038"/>
              <a:gd name="T26" fmla="*/ 370 w 1036"/>
              <a:gd name="T27" fmla="*/ 1018 h 1038"/>
              <a:gd name="T28" fmla="*/ 469 w 1036"/>
              <a:gd name="T29" fmla="*/ 1038 h 1038"/>
              <a:gd name="T30" fmla="*/ 569 w 1036"/>
              <a:gd name="T31" fmla="*/ 1038 h 1038"/>
              <a:gd name="T32" fmla="*/ 667 w 1036"/>
              <a:gd name="T33" fmla="*/ 1018 h 1038"/>
              <a:gd name="T34" fmla="*/ 760 w 1036"/>
              <a:gd name="T35" fmla="*/ 981 h 1038"/>
              <a:gd name="T36" fmla="*/ 847 w 1036"/>
              <a:gd name="T37" fmla="*/ 924 h 1038"/>
              <a:gd name="T38" fmla="*/ 886 w 1036"/>
              <a:gd name="T39" fmla="*/ 887 h 1038"/>
              <a:gd name="T40" fmla="*/ 886 w 1036"/>
              <a:gd name="T41" fmla="*/ 887 h 1038"/>
              <a:gd name="T42" fmla="*/ 922 w 1036"/>
              <a:gd name="T43" fmla="*/ 849 h 1038"/>
              <a:gd name="T44" fmla="*/ 979 w 1036"/>
              <a:gd name="T45" fmla="*/ 762 h 1038"/>
              <a:gd name="T46" fmla="*/ 1017 w 1036"/>
              <a:gd name="T47" fmla="*/ 667 h 1038"/>
              <a:gd name="T48" fmla="*/ 1036 w 1036"/>
              <a:gd name="T49" fmla="*/ 570 h 1038"/>
              <a:gd name="T50" fmla="*/ 1036 w 1036"/>
              <a:gd name="T51" fmla="*/ 470 h 1038"/>
              <a:gd name="T52" fmla="*/ 1017 w 1036"/>
              <a:gd name="T53" fmla="*/ 372 h 1038"/>
              <a:gd name="T54" fmla="*/ 979 w 1036"/>
              <a:gd name="T55" fmla="*/ 277 h 1038"/>
              <a:gd name="T56" fmla="*/ 922 w 1036"/>
              <a:gd name="T57" fmla="*/ 191 h 1038"/>
              <a:gd name="T58" fmla="*/ 886 w 1036"/>
              <a:gd name="T59" fmla="*/ 153 h 1038"/>
              <a:gd name="T60" fmla="*/ 886 w 1036"/>
              <a:gd name="T61" fmla="*/ 153 h 1038"/>
              <a:gd name="T62" fmla="*/ 847 w 1036"/>
              <a:gd name="T63" fmla="*/ 115 h 1038"/>
              <a:gd name="T64" fmla="*/ 760 w 1036"/>
              <a:gd name="T65" fmla="*/ 58 h 1038"/>
              <a:gd name="T66" fmla="*/ 667 w 1036"/>
              <a:gd name="T67" fmla="*/ 20 h 1038"/>
              <a:gd name="T68" fmla="*/ 569 w 1036"/>
              <a:gd name="T69" fmla="*/ 1 h 1038"/>
              <a:gd name="T70" fmla="*/ 518 w 1036"/>
              <a:gd name="T71" fmla="*/ 0 h 1038"/>
              <a:gd name="T72" fmla="*/ 518 w 1036"/>
              <a:gd name="T73" fmla="*/ 0 h 1038"/>
              <a:gd name="T74" fmla="*/ 469 w 1036"/>
              <a:gd name="T75" fmla="*/ 1 h 1038"/>
              <a:gd name="T76" fmla="*/ 370 w 1036"/>
              <a:gd name="T77" fmla="*/ 20 h 1038"/>
              <a:gd name="T78" fmla="*/ 277 w 1036"/>
              <a:gd name="T79" fmla="*/ 58 h 1038"/>
              <a:gd name="T80" fmla="*/ 190 w 1036"/>
              <a:gd name="T81" fmla="*/ 115 h 1038"/>
              <a:gd name="T82" fmla="*/ 151 w 1036"/>
              <a:gd name="T83" fmla="*/ 153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6" h="1038">
                <a:moveTo>
                  <a:pt x="151" y="153"/>
                </a:moveTo>
                <a:lnTo>
                  <a:pt x="115" y="191"/>
                </a:lnTo>
                <a:lnTo>
                  <a:pt x="57" y="277"/>
                </a:lnTo>
                <a:lnTo>
                  <a:pt x="19" y="372"/>
                </a:lnTo>
                <a:lnTo>
                  <a:pt x="0" y="470"/>
                </a:lnTo>
                <a:lnTo>
                  <a:pt x="0" y="570"/>
                </a:lnTo>
                <a:lnTo>
                  <a:pt x="19" y="667"/>
                </a:lnTo>
                <a:lnTo>
                  <a:pt x="57" y="762"/>
                </a:lnTo>
                <a:lnTo>
                  <a:pt x="115" y="849"/>
                </a:lnTo>
                <a:lnTo>
                  <a:pt x="151" y="887"/>
                </a:lnTo>
                <a:lnTo>
                  <a:pt x="151" y="887"/>
                </a:lnTo>
                <a:lnTo>
                  <a:pt x="190" y="924"/>
                </a:lnTo>
                <a:lnTo>
                  <a:pt x="277" y="981"/>
                </a:lnTo>
                <a:lnTo>
                  <a:pt x="370" y="1018"/>
                </a:lnTo>
                <a:lnTo>
                  <a:pt x="469" y="1038"/>
                </a:lnTo>
                <a:lnTo>
                  <a:pt x="569" y="1038"/>
                </a:lnTo>
                <a:lnTo>
                  <a:pt x="667" y="1018"/>
                </a:lnTo>
                <a:lnTo>
                  <a:pt x="760" y="981"/>
                </a:lnTo>
                <a:lnTo>
                  <a:pt x="847" y="924"/>
                </a:lnTo>
                <a:lnTo>
                  <a:pt x="886" y="887"/>
                </a:lnTo>
                <a:lnTo>
                  <a:pt x="886" y="887"/>
                </a:lnTo>
                <a:lnTo>
                  <a:pt x="922" y="849"/>
                </a:lnTo>
                <a:lnTo>
                  <a:pt x="979" y="762"/>
                </a:lnTo>
                <a:lnTo>
                  <a:pt x="1017" y="667"/>
                </a:lnTo>
                <a:lnTo>
                  <a:pt x="1036" y="570"/>
                </a:lnTo>
                <a:lnTo>
                  <a:pt x="1036" y="470"/>
                </a:lnTo>
                <a:lnTo>
                  <a:pt x="1017" y="372"/>
                </a:lnTo>
                <a:lnTo>
                  <a:pt x="979" y="277"/>
                </a:lnTo>
                <a:lnTo>
                  <a:pt x="922" y="191"/>
                </a:lnTo>
                <a:lnTo>
                  <a:pt x="886" y="153"/>
                </a:lnTo>
                <a:lnTo>
                  <a:pt x="886" y="153"/>
                </a:lnTo>
                <a:lnTo>
                  <a:pt x="847" y="115"/>
                </a:lnTo>
                <a:lnTo>
                  <a:pt x="760" y="58"/>
                </a:lnTo>
                <a:lnTo>
                  <a:pt x="667" y="20"/>
                </a:lnTo>
                <a:lnTo>
                  <a:pt x="569" y="1"/>
                </a:lnTo>
                <a:lnTo>
                  <a:pt x="518" y="0"/>
                </a:lnTo>
                <a:lnTo>
                  <a:pt x="518" y="0"/>
                </a:lnTo>
                <a:lnTo>
                  <a:pt x="469" y="1"/>
                </a:lnTo>
                <a:lnTo>
                  <a:pt x="370" y="20"/>
                </a:lnTo>
                <a:lnTo>
                  <a:pt x="277" y="58"/>
                </a:lnTo>
                <a:lnTo>
                  <a:pt x="190" y="115"/>
                </a:lnTo>
                <a:lnTo>
                  <a:pt x="151" y="15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64" name="Freeform 588">
            <a:extLst>
              <a:ext uri="{FF2B5EF4-FFF2-40B4-BE49-F238E27FC236}">
                <a16:creationId xmlns:a16="http://schemas.microsoft.com/office/drawing/2014/main" xmlns="" id="{345217E0-F058-43D5-9DA7-D8FE2766C6B1}"/>
              </a:ext>
            </a:extLst>
          </p:cNvPr>
          <p:cNvSpPr>
            <a:spLocks/>
          </p:cNvSpPr>
          <p:nvPr/>
        </p:nvSpPr>
        <p:spPr bwMode="auto">
          <a:xfrm>
            <a:off x="7182183" y="6244997"/>
            <a:ext cx="103831" cy="96256"/>
          </a:xfrm>
          <a:custGeom>
            <a:avLst/>
            <a:gdLst>
              <a:gd name="T0" fmla="*/ 200 w 200"/>
              <a:gd name="T1" fmla="*/ 67 h 199"/>
              <a:gd name="T2" fmla="*/ 132 w 200"/>
              <a:gd name="T3" fmla="*/ 67 h 199"/>
              <a:gd name="T4" fmla="*/ 132 w 200"/>
              <a:gd name="T5" fmla="*/ 0 h 199"/>
              <a:gd name="T6" fmla="*/ 68 w 200"/>
              <a:gd name="T7" fmla="*/ 0 h 199"/>
              <a:gd name="T8" fmla="*/ 68 w 200"/>
              <a:gd name="T9" fmla="*/ 67 h 199"/>
              <a:gd name="T10" fmla="*/ 0 w 200"/>
              <a:gd name="T11" fmla="*/ 67 h 199"/>
              <a:gd name="T12" fmla="*/ 0 w 200"/>
              <a:gd name="T13" fmla="*/ 132 h 199"/>
              <a:gd name="T14" fmla="*/ 68 w 200"/>
              <a:gd name="T15" fmla="*/ 132 h 199"/>
              <a:gd name="T16" fmla="*/ 68 w 200"/>
              <a:gd name="T17" fmla="*/ 199 h 199"/>
              <a:gd name="T18" fmla="*/ 132 w 200"/>
              <a:gd name="T19" fmla="*/ 199 h 199"/>
              <a:gd name="T20" fmla="*/ 132 w 200"/>
              <a:gd name="T21" fmla="*/ 132 h 199"/>
              <a:gd name="T22" fmla="*/ 200 w 200"/>
              <a:gd name="T23" fmla="*/ 132 h 199"/>
              <a:gd name="T24" fmla="*/ 200 w 200"/>
              <a:gd name="T25" fmla="*/ 6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99">
                <a:moveTo>
                  <a:pt x="200" y="67"/>
                </a:moveTo>
                <a:lnTo>
                  <a:pt x="132" y="67"/>
                </a:lnTo>
                <a:lnTo>
                  <a:pt x="132" y="0"/>
                </a:lnTo>
                <a:lnTo>
                  <a:pt x="68" y="0"/>
                </a:lnTo>
                <a:lnTo>
                  <a:pt x="68" y="67"/>
                </a:lnTo>
                <a:lnTo>
                  <a:pt x="0" y="67"/>
                </a:lnTo>
                <a:lnTo>
                  <a:pt x="0" y="132"/>
                </a:lnTo>
                <a:lnTo>
                  <a:pt x="68" y="132"/>
                </a:lnTo>
                <a:lnTo>
                  <a:pt x="68" y="199"/>
                </a:lnTo>
                <a:lnTo>
                  <a:pt x="132" y="199"/>
                </a:lnTo>
                <a:lnTo>
                  <a:pt x="132" y="132"/>
                </a:lnTo>
                <a:lnTo>
                  <a:pt x="200" y="132"/>
                </a:lnTo>
                <a:lnTo>
                  <a:pt x="200"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Calibri" panose="020F0502020204030204"/>
            </a:endParaRPr>
          </a:p>
        </p:txBody>
      </p:sp>
      <p:sp>
        <p:nvSpPr>
          <p:cNvPr id="11" name="Rettangolo 10">
            <a:extLst>
              <a:ext uri="{FF2B5EF4-FFF2-40B4-BE49-F238E27FC236}">
                <a16:creationId xmlns:a16="http://schemas.microsoft.com/office/drawing/2014/main" xmlns="" id="{039B0BAE-3AF4-4F4A-9B38-36AE3F57C4C1}"/>
              </a:ext>
            </a:extLst>
          </p:cNvPr>
          <p:cNvSpPr/>
          <p:nvPr/>
        </p:nvSpPr>
        <p:spPr>
          <a:xfrm>
            <a:off x="7190906" y="1218030"/>
            <a:ext cx="2044150" cy="461665"/>
          </a:xfrm>
          <a:prstGeom prst="rect">
            <a:avLst/>
          </a:prstGeom>
        </p:spPr>
        <p:txBody>
          <a:bodyPr wrap="none">
            <a:spAutoFit/>
          </a:bodyPr>
          <a:lstStyle/>
          <a:p>
            <a:pPr algn="ctr"/>
            <a:r>
              <a:rPr lang="en-US" sz="2400" b="1" dirty="0">
                <a:solidFill>
                  <a:srgbClr val="00B0F0"/>
                </a:solidFill>
                <a:cs typeface="Aldhabi" panose="020B0604020202020204" pitchFamily="2" charset="-78"/>
              </a:rPr>
              <a:t>Linea AZIENDE</a:t>
            </a:r>
          </a:p>
        </p:txBody>
      </p:sp>
      <p:sp>
        <p:nvSpPr>
          <p:cNvPr id="44" name="Rettangolo 43">
            <a:extLst>
              <a:ext uri="{FF2B5EF4-FFF2-40B4-BE49-F238E27FC236}">
                <a16:creationId xmlns:a16="http://schemas.microsoft.com/office/drawing/2014/main" xmlns="" id="{1DCF14A5-1238-4E51-9A0F-4D6F8CE7F2B3}"/>
              </a:ext>
            </a:extLst>
          </p:cNvPr>
          <p:cNvSpPr/>
          <p:nvPr/>
        </p:nvSpPr>
        <p:spPr>
          <a:xfrm>
            <a:off x="2235402" y="2378771"/>
            <a:ext cx="2122889" cy="461665"/>
          </a:xfrm>
          <a:prstGeom prst="rect">
            <a:avLst/>
          </a:prstGeom>
        </p:spPr>
        <p:txBody>
          <a:bodyPr wrap="none">
            <a:spAutoFit/>
          </a:bodyPr>
          <a:lstStyle/>
          <a:p>
            <a:pPr algn="ctr"/>
            <a:r>
              <a:rPr lang="en-US" sz="2400" b="1" dirty="0">
                <a:solidFill>
                  <a:srgbClr val="BFEE72"/>
                </a:solidFill>
                <a:cs typeface="Aldhabi" panose="020B0604020202020204" pitchFamily="2" charset="-78"/>
              </a:rPr>
              <a:t>Linea PERSONE</a:t>
            </a:r>
          </a:p>
        </p:txBody>
      </p:sp>
      <p:sp>
        <p:nvSpPr>
          <p:cNvPr id="45" name="Rettangolo 44">
            <a:extLst>
              <a:ext uri="{FF2B5EF4-FFF2-40B4-BE49-F238E27FC236}">
                <a16:creationId xmlns:a16="http://schemas.microsoft.com/office/drawing/2014/main" xmlns="" id="{A16958C8-26DA-4317-9043-0952FE663781}"/>
              </a:ext>
            </a:extLst>
          </p:cNvPr>
          <p:cNvSpPr/>
          <p:nvPr/>
        </p:nvSpPr>
        <p:spPr>
          <a:xfrm>
            <a:off x="7535147" y="3654515"/>
            <a:ext cx="874086" cy="461665"/>
          </a:xfrm>
          <a:prstGeom prst="rect">
            <a:avLst/>
          </a:prstGeom>
        </p:spPr>
        <p:txBody>
          <a:bodyPr wrap="none">
            <a:spAutoFit/>
          </a:bodyPr>
          <a:lstStyle/>
          <a:p>
            <a:pPr algn="ctr"/>
            <a:r>
              <a:rPr lang="en-US" sz="2400" b="1" dirty="0">
                <a:solidFill>
                  <a:schemeClr val="accent2">
                    <a:lumMod val="60000"/>
                    <a:lumOff val="40000"/>
                  </a:schemeClr>
                </a:solidFill>
                <a:cs typeface="Aldhabi" panose="020B0604020202020204" pitchFamily="2" charset="-78"/>
              </a:rPr>
              <a:t>Yacht</a:t>
            </a:r>
          </a:p>
        </p:txBody>
      </p:sp>
      <p:sp>
        <p:nvSpPr>
          <p:cNvPr id="46" name="Rettangolo 45">
            <a:extLst>
              <a:ext uri="{FF2B5EF4-FFF2-40B4-BE49-F238E27FC236}">
                <a16:creationId xmlns:a16="http://schemas.microsoft.com/office/drawing/2014/main" xmlns="" id="{B88AA9CC-A2C3-482E-B387-E21C2CE59EF6}"/>
              </a:ext>
            </a:extLst>
          </p:cNvPr>
          <p:cNvSpPr/>
          <p:nvPr/>
        </p:nvSpPr>
        <p:spPr>
          <a:xfrm>
            <a:off x="2789944" y="4805911"/>
            <a:ext cx="1321132" cy="461665"/>
          </a:xfrm>
          <a:prstGeom prst="rect">
            <a:avLst/>
          </a:prstGeom>
        </p:spPr>
        <p:txBody>
          <a:bodyPr wrap="none">
            <a:spAutoFit/>
          </a:bodyPr>
          <a:lstStyle/>
          <a:p>
            <a:pPr algn="ctr"/>
            <a:r>
              <a:rPr lang="en-US" sz="2400" b="1" dirty="0" err="1">
                <a:solidFill>
                  <a:srgbClr val="92D050"/>
                </a:solidFill>
                <a:cs typeface="Aldhabi" panose="020B0604020202020204" pitchFamily="2" charset="-78"/>
              </a:rPr>
              <a:t>Trasporti</a:t>
            </a:r>
            <a:endParaRPr lang="en-US" sz="2400" b="1" dirty="0">
              <a:solidFill>
                <a:srgbClr val="92D050"/>
              </a:solidFill>
              <a:cs typeface="Aldhabi" panose="020B0604020202020204" pitchFamily="2" charset="-78"/>
            </a:endParaRPr>
          </a:p>
        </p:txBody>
      </p:sp>
      <p:sp>
        <p:nvSpPr>
          <p:cNvPr id="47" name="Rettangolo 46">
            <a:extLst>
              <a:ext uri="{FF2B5EF4-FFF2-40B4-BE49-F238E27FC236}">
                <a16:creationId xmlns:a16="http://schemas.microsoft.com/office/drawing/2014/main" xmlns="" id="{A507FE73-63A4-478D-9CD2-3B439E7717DA}"/>
              </a:ext>
            </a:extLst>
          </p:cNvPr>
          <p:cNvSpPr/>
          <p:nvPr/>
        </p:nvSpPr>
        <p:spPr>
          <a:xfrm>
            <a:off x="7530923" y="6047145"/>
            <a:ext cx="1278170" cy="461665"/>
          </a:xfrm>
          <a:prstGeom prst="rect">
            <a:avLst/>
          </a:prstGeom>
        </p:spPr>
        <p:txBody>
          <a:bodyPr wrap="none">
            <a:spAutoFit/>
          </a:bodyPr>
          <a:lstStyle/>
          <a:p>
            <a:pPr algn="ctr"/>
            <a:r>
              <a:rPr lang="en-US" sz="2400" b="1" dirty="0">
                <a:solidFill>
                  <a:srgbClr val="FF0000"/>
                </a:solidFill>
                <a:cs typeface="Aldhabi" panose="020B0604020202020204" pitchFamily="2" charset="-78"/>
              </a:rPr>
              <a:t> Turismo</a:t>
            </a:r>
          </a:p>
        </p:txBody>
      </p:sp>
      <p:sp>
        <p:nvSpPr>
          <p:cNvPr id="48" name="Text Box 21">
            <a:extLst>
              <a:ext uri="{FF2B5EF4-FFF2-40B4-BE49-F238E27FC236}">
                <a16:creationId xmlns:a16="http://schemas.microsoft.com/office/drawing/2014/main" xmlns="" id="{5868E7CC-F31F-460A-A87D-838A6AD08C1D}"/>
              </a:ext>
            </a:extLst>
          </p:cNvPr>
          <p:cNvSpPr txBox="1">
            <a:spLocks noChangeArrowheads="1"/>
          </p:cNvSpPr>
          <p:nvPr/>
        </p:nvSpPr>
        <p:spPr bwMode="auto">
          <a:xfrm>
            <a:off x="9064864" y="720538"/>
            <a:ext cx="2707881"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82563" indent="-182563" eaLnBrk="0" hangingPunct="0">
              <a:defRPr sz="3200">
                <a:solidFill>
                  <a:schemeClr val="tx2"/>
                </a:solidFill>
                <a:latin typeface="Arial" panose="020B0604020202020204" pitchFamily="34" charset="0"/>
                <a:cs typeface="Arial" panose="020B0604020202020204" pitchFamily="34" charset="0"/>
              </a:defRPr>
            </a:lvl1pPr>
            <a:lvl2pPr marL="742950" indent="-285750" eaLnBrk="0" hangingPunct="0">
              <a:defRPr sz="3200">
                <a:solidFill>
                  <a:schemeClr val="tx2"/>
                </a:solidFill>
                <a:latin typeface="Arial" panose="020B0604020202020204" pitchFamily="34" charset="0"/>
                <a:cs typeface="Arial" panose="020B0604020202020204" pitchFamily="34" charset="0"/>
              </a:defRPr>
            </a:lvl2pPr>
            <a:lvl3pPr marL="1143000" indent="-228600" eaLnBrk="0" hangingPunct="0">
              <a:defRPr sz="3200">
                <a:solidFill>
                  <a:schemeClr val="tx2"/>
                </a:solidFill>
                <a:latin typeface="Arial" panose="020B0604020202020204" pitchFamily="34" charset="0"/>
                <a:cs typeface="Arial" panose="020B0604020202020204" pitchFamily="34" charset="0"/>
              </a:defRPr>
            </a:lvl3pPr>
            <a:lvl4pPr marL="1600200" indent="-228600" eaLnBrk="0" hangingPunct="0">
              <a:defRPr sz="3200">
                <a:solidFill>
                  <a:schemeClr val="tx2"/>
                </a:solidFill>
                <a:latin typeface="Arial" panose="020B0604020202020204" pitchFamily="34" charset="0"/>
                <a:cs typeface="Arial" panose="020B0604020202020204" pitchFamily="34" charset="0"/>
              </a:defRPr>
            </a:lvl4pPr>
            <a:lvl5pPr marL="2057400" indent="-228600" eaLnBrk="0" hangingPunct="0">
              <a:defRPr sz="32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9pPr>
          </a:lstStyle>
          <a:p>
            <a:pPr algn="just" eaLnBrk="1" hangingPunct="1">
              <a:buClr>
                <a:srgbClr val="FF0000"/>
              </a:buClr>
              <a:buFont typeface="Arial" pitchFamily="34" charset="0"/>
              <a:buChar char="•"/>
            </a:pPr>
            <a:r>
              <a:rPr lang="it-IT" altLang="it-IT" sz="1800" b="1" dirty="0">
                <a:solidFill>
                  <a:schemeClr val="bg2"/>
                </a:solidFill>
                <a:latin typeface="+mn-lt"/>
              </a:rPr>
              <a:t>Incendio</a:t>
            </a:r>
          </a:p>
          <a:p>
            <a:pPr algn="just" eaLnBrk="1" hangingPunct="1">
              <a:buClr>
                <a:srgbClr val="FF0000"/>
              </a:buClr>
              <a:buFont typeface="Arial" pitchFamily="34" charset="0"/>
              <a:buChar char="•"/>
            </a:pPr>
            <a:r>
              <a:rPr lang="it-IT" altLang="it-IT" sz="1800" b="1" dirty="0">
                <a:solidFill>
                  <a:schemeClr val="bg2"/>
                </a:solidFill>
                <a:latin typeface="+mn-lt"/>
              </a:rPr>
              <a:t>Furto e Rapina</a:t>
            </a:r>
          </a:p>
          <a:p>
            <a:pPr algn="just" eaLnBrk="1" hangingPunct="1">
              <a:buClr>
                <a:srgbClr val="FF0000"/>
              </a:buClr>
              <a:buFont typeface="Arial" pitchFamily="34" charset="0"/>
              <a:buChar char="•"/>
            </a:pPr>
            <a:r>
              <a:rPr lang="it-IT" altLang="it-IT" sz="1800" b="1" dirty="0">
                <a:solidFill>
                  <a:schemeClr val="bg2"/>
                </a:solidFill>
                <a:latin typeface="+mn-lt"/>
              </a:rPr>
              <a:t>RCT/RCO </a:t>
            </a:r>
          </a:p>
          <a:p>
            <a:pPr algn="just" eaLnBrk="1" hangingPunct="1">
              <a:buClr>
                <a:srgbClr val="FF0000"/>
              </a:buClr>
              <a:buFont typeface="Arial" pitchFamily="34" charset="0"/>
              <a:buChar char="•"/>
            </a:pPr>
            <a:r>
              <a:rPr lang="it-IT" altLang="it-IT" sz="1800" b="1" dirty="0">
                <a:solidFill>
                  <a:schemeClr val="bg2"/>
                </a:solidFill>
                <a:latin typeface="+mn-lt"/>
              </a:rPr>
              <a:t>R.C. Prodotti </a:t>
            </a:r>
          </a:p>
          <a:p>
            <a:pPr algn="just" eaLnBrk="1" hangingPunct="1">
              <a:buClr>
                <a:srgbClr val="FF0000"/>
              </a:buClr>
              <a:buFont typeface="Arial" pitchFamily="34" charset="0"/>
              <a:buChar char="•"/>
            </a:pPr>
            <a:r>
              <a:rPr lang="it-IT" altLang="it-IT" sz="1800" b="1" dirty="0">
                <a:solidFill>
                  <a:schemeClr val="bg2"/>
                </a:solidFill>
                <a:latin typeface="+mn-lt"/>
              </a:rPr>
              <a:t>R.C.</a:t>
            </a:r>
            <a:r>
              <a:rPr lang="it-IT" altLang="it-IT" sz="1800" b="1" dirty="0">
                <a:solidFill>
                  <a:schemeClr val="bg2"/>
                </a:solidFill>
              </a:rPr>
              <a:t> </a:t>
            </a:r>
            <a:r>
              <a:rPr lang="it-IT" altLang="it-IT" sz="1800" b="1" dirty="0">
                <a:solidFill>
                  <a:schemeClr val="bg2"/>
                </a:solidFill>
                <a:latin typeface="+mn-lt"/>
              </a:rPr>
              <a:t>Inquinamento</a:t>
            </a:r>
          </a:p>
          <a:p>
            <a:pPr algn="just" eaLnBrk="1" hangingPunct="1">
              <a:buClr>
                <a:srgbClr val="FF0000"/>
              </a:buClr>
              <a:buFont typeface="Arial" pitchFamily="34" charset="0"/>
              <a:buChar char="•"/>
            </a:pPr>
            <a:r>
              <a:rPr lang="it-IT" altLang="it-IT" sz="1800" b="1" dirty="0">
                <a:solidFill>
                  <a:schemeClr val="bg2"/>
                </a:solidFill>
                <a:latin typeface="+mn-lt"/>
              </a:rPr>
              <a:t>R.C. Dirigenti</a:t>
            </a:r>
          </a:p>
          <a:p>
            <a:pPr algn="just" eaLnBrk="1" hangingPunct="1">
              <a:buClr>
                <a:srgbClr val="FF0000"/>
              </a:buClr>
              <a:buFont typeface="Arial" pitchFamily="34" charset="0"/>
              <a:buChar char="•"/>
            </a:pPr>
            <a:r>
              <a:rPr lang="it-IT" altLang="it-IT" sz="1800" b="1" dirty="0">
                <a:solidFill>
                  <a:schemeClr val="bg2"/>
                </a:solidFill>
                <a:latin typeface="+mn-lt"/>
              </a:rPr>
              <a:t>Rischi Tecnologici </a:t>
            </a:r>
          </a:p>
          <a:p>
            <a:pPr algn="just" eaLnBrk="1" hangingPunct="1">
              <a:buClr>
                <a:srgbClr val="FF0000"/>
              </a:buClr>
              <a:buFont typeface="Arial" pitchFamily="34" charset="0"/>
              <a:buChar char="•"/>
            </a:pPr>
            <a:r>
              <a:rPr lang="it-IT" altLang="it-IT" sz="1800" b="1" dirty="0" err="1">
                <a:solidFill>
                  <a:schemeClr val="bg2"/>
                </a:solidFill>
                <a:latin typeface="+mn-lt"/>
              </a:rPr>
              <a:t>Employee</a:t>
            </a:r>
            <a:r>
              <a:rPr lang="it-IT" altLang="it-IT" sz="1800" b="1" dirty="0">
                <a:solidFill>
                  <a:schemeClr val="bg2"/>
                </a:solidFill>
                <a:latin typeface="+mn-lt"/>
              </a:rPr>
              <a:t> </a:t>
            </a:r>
            <a:r>
              <a:rPr lang="it-IT" altLang="it-IT" sz="1800" b="1" dirty="0" err="1">
                <a:solidFill>
                  <a:schemeClr val="bg2"/>
                </a:solidFill>
                <a:latin typeface="+mn-lt"/>
              </a:rPr>
              <a:t>Benefits</a:t>
            </a:r>
            <a:endParaRPr lang="it-IT" altLang="it-IT" sz="1800" b="1" dirty="0">
              <a:solidFill>
                <a:schemeClr val="bg2"/>
              </a:solidFill>
              <a:latin typeface="+mn-lt"/>
            </a:endParaRPr>
          </a:p>
          <a:p>
            <a:pPr algn="just" eaLnBrk="1" hangingPunct="1">
              <a:buClr>
                <a:srgbClr val="FF0000"/>
              </a:buClr>
              <a:buFont typeface="Arial" pitchFamily="34" charset="0"/>
              <a:buChar char="•"/>
            </a:pPr>
            <a:r>
              <a:rPr lang="it-IT" altLang="it-IT" sz="1800" b="1" dirty="0">
                <a:solidFill>
                  <a:schemeClr val="bg2"/>
                </a:solidFill>
                <a:latin typeface="+mn-lt"/>
              </a:rPr>
              <a:t>Tutela Legale </a:t>
            </a:r>
          </a:p>
          <a:p>
            <a:pPr algn="just" eaLnBrk="1" hangingPunct="1">
              <a:buClr>
                <a:srgbClr val="FF0000"/>
              </a:buClr>
              <a:buFont typeface="Arial" pitchFamily="34" charset="0"/>
              <a:buChar char="•"/>
            </a:pPr>
            <a:r>
              <a:rPr lang="it-IT" altLang="it-IT" sz="1800" b="1" dirty="0">
                <a:solidFill>
                  <a:schemeClr val="bg2"/>
                </a:solidFill>
                <a:latin typeface="+mn-lt"/>
              </a:rPr>
              <a:t>Credito e Cauzioni</a:t>
            </a:r>
          </a:p>
          <a:p>
            <a:pPr algn="just" eaLnBrk="1" hangingPunct="1">
              <a:buClr>
                <a:srgbClr val="FF0000"/>
              </a:buClr>
              <a:buFont typeface="Arial" pitchFamily="34" charset="0"/>
              <a:buChar char="•"/>
            </a:pPr>
            <a:r>
              <a:rPr lang="it-IT" altLang="it-IT" sz="1800" b="1" dirty="0">
                <a:solidFill>
                  <a:schemeClr val="bg2"/>
                </a:solidFill>
                <a:latin typeface="+mn-lt"/>
              </a:rPr>
              <a:t>Libro Matricola </a:t>
            </a:r>
          </a:p>
          <a:p>
            <a:pPr algn="just" eaLnBrk="1" hangingPunct="1">
              <a:buClr>
                <a:srgbClr val="FF0000"/>
              </a:buClr>
            </a:pPr>
            <a:r>
              <a:rPr lang="it-IT" altLang="it-IT" sz="1800" b="1" dirty="0">
                <a:solidFill>
                  <a:schemeClr val="bg2"/>
                </a:solidFill>
                <a:latin typeface="+mn-lt"/>
              </a:rPr>
              <a:t>	R.C. Auto </a:t>
            </a:r>
          </a:p>
          <a:p>
            <a:pPr algn="just" eaLnBrk="1" hangingPunct="1">
              <a:buClr>
                <a:srgbClr val="FF0000"/>
              </a:buClr>
              <a:buFont typeface="Arial" pitchFamily="34" charset="0"/>
              <a:buChar char="•"/>
            </a:pPr>
            <a:r>
              <a:rPr lang="it-IT" altLang="it-IT" sz="1800" b="1" dirty="0">
                <a:solidFill>
                  <a:schemeClr val="bg2"/>
                </a:solidFill>
                <a:latin typeface="+mn-lt"/>
              </a:rPr>
              <a:t> Rischi Sportivi</a:t>
            </a:r>
          </a:p>
          <a:p>
            <a:pPr eaLnBrk="1" hangingPunct="1">
              <a:buClr>
                <a:srgbClr val="FF0000"/>
              </a:buClr>
              <a:buFont typeface="Arial" pitchFamily="34" charset="0"/>
              <a:buChar char="•"/>
            </a:pPr>
            <a:endParaRPr lang="it-IT" altLang="it-IT" sz="1400" b="1" dirty="0">
              <a:solidFill>
                <a:schemeClr val="bg2"/>
              </a:solidFill>
              <a:latin typeface="+mn-lt"/>
            </a:endParaRPr>
          </a:p>
        </p:txBody>
      </p:sp>
      <p:sp>
        <p:nvSpPr>
          <p:cNvPr id="49" name="Text Box 21">
            <a:extLst>
              <a:ext uri="{FF2B5EF4-FFF2-40B4-BE49-F238E27FC236}">
                <a16:creationId xmlns:a16="http://schemas.microsoft.com/office/drawing/2014/main" xmlns="" id="{E00ED150-8499-40D0-A2DB-BFF798AF0F5B}"/>
              </a:ext>
            </a:extLst>
          </p:cNvPr>
          <p:cNvSpPr txBox="1">
            <a:spLocks noChangeArrowheads="1"/>
          </p:cNvSpPr>
          <p:nvPr/>
        </p:nvSpPr>
        <p:spPr bwMode="auto">
          <a:xfrm>
            <a:off x="166987" y="2006931"/>
            <a:ext cx="2137534"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82563" indent="-182563" eaLnBrk="0" hangingPunct="0">
              <a:defRPr sz="3200">
                <a:solidFill>
                  <a:schemeClr val="tx2"/>
                </a:solidFill>
                <a:latin typeface="Arial" panose="020B0604020202020204" pitchFamily="34" charset="0"/>
                <a:cs typeface="Arial" panose="020B0604020202020204" pitchFamily="34" charset="0"/>
              </a:defRPr>
            </a:lvl1pPr>
            <a:lvl2pPr marL="742950" indent="-285750" eaLnBrk="0" hangingPunct="0">
              <a:defRPr sz="3200">
                <a:solidFill>
                  <a:schemeClr val="tx2"/>
                </a:solidFill>
                <a:latin typeface="Arial" panose="020B0604020202020204" pitchFamily="34" charset="0"/>
                <a:cs typeface="Arial" panose="020B0604020202020204" pitchFamily="34" charset="0"/>
              </a:defRPr>
            </a:lvl2pPr>
            <a:lvl3pPr marL="1143000" indent="-228600" eaLnBrk="0" hangingPunct="0">
              <a:defRPr sz="3200">
                <a:solidFill>
                  <a:schemeClr val="tx2"/>
                </a:solidFill>
                <a:latin typeface="Arial" panose="020B0604020202020204" pitchFamily="34" charset="0"/>
                <a:cs typeface="Arial" panose="020B0604020202020204" pitchFamily="34" charset="0"/>
              </a:defRPr>
            </a:lvl3pPr>
            <a:lvl4pPr marL="1600200" indent="-228600" eaLnBrk="0" hangingPunct="0">
              <a:defRPr sz="3200">
                <a:solidFill>
                  <a:schemeClr val="tx2"/>
                </a:solidFill>
                <a:latin typeface="Arial" panose="020B0604020202020204" pitchFamily="34" charset="0"/>
                <a:cs typeface="Arial" panose="020B0604020202020204" pitchFamily="34" charset="0"/>
              </a:defRPr>
            </a:lvl4pPr>
            <a:lvl5pPr marL="2057400" indent="-228600" eaLnBrk="0" hangingPunct="0">
              <a:defRPr sz="32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cs typeface="Arial" panose="020B0604020202020204" pitchFamily="34" charset="0"/>
              </a:defRPr>
            </a:lvl9pPr>
          </a:lstStyle>
          <a:p>
            <a:pPr algn="just" eaLnBrk="1" hangingPunct="1">
              <a:buClr>
                <a:srgbClr val="FF0000"/>
              </a:buClr>
              <a:buFont typeface="Arial" pitchFamily="34" charset="0"/>
              <a:buChar char="•"/>
            </a:pPr>
            <a:r>
              <a:rPr lang="it-IT" altLang="it-IT" sz="1800" b="1" dirty="0" err="1">
                <a:solidFill>
                  <a:schemeClr val="bg2"/>
                </a:solidFill>
                <a:latin typeface="+mn-lt"/>
              </a:rPr>
              <a:t>R.C</a:t>
            </a:r>
            <a:r>
              <a:rPr lang="it-IT" altLang="it-IT" sz="1800" b="1" dirty="0">
                <a:solidFill>
                  <a:schemeClr val="bg2"/>
                </a:solidFill>
                <a:latin typeface="+mn-lt"/>
              </a:rPr>
              <a:t> Professionale</a:t>
            </a:r>
          </a:p>
          <a:p>
            <a:pPr algn="just" eaLnBrk="1" hangingPunct="1">
              <a:buClr>
                <a:srgbClr val="FF0000"/>
              </a:buClr>
              <a:buFont typeface="Arial" pitchFamily="34" charset="0"/>
              <a:buChar char="•"/>
            </a:pPr>
            <a:r>
              <a:rPr lang="it-IT" altLang="it-IT" sz="1800" b="1" dirty="0">
                <a:solidFill>
                  <a:schemeClr val="bg2"/>
                </a:solidFill>
                <a:latin typeface="+mn-lt"/>
              </a:rPr>
              <a:t>Tutela legale</a:t>
            </a:r>
          </a:p>
          <a:p>
            <a:pPr algn="just" eaLnBrk="1" hangingPunct="1">
              <a:buClr>
                <a:srgbClr val="FF0000"/>
              </a:buClr>
              <a:buFont typeface="Arial" pitchFamily="34" charset="0"/>
              <a:buChar char="•"/>
            </a:pPr>
            <a:r>
              <a:rPr lang="it-IT" altLang="it-IT" sz="1800" b="1" dirty="0">
                <a:solidFill>
                  <a:schemeClr val="bg2"/>
                </a:solidFill>
                <a:latin typeface="+mn-lt"/>
              </a:rPr>
              <a:t>R.C. Capofamiglia</a:t>
            </a:r>
          </a:p>
          <a:p>
            <a:pPr algn="just" eaLnBrk="1" hangingPunct="1">
              <a:buClr>
                <a:srgbClr val="FF0000"/>
              </a:buClr>
              <a:buFont typeface="Arial" pitchFamily="34" charset="0"/>
              <a:buChar char="•"/>
            </a:pPr>
            <a:r>
              <a:rPr lang="it-IT" altLang="it-IT" sz="1800" b="1" dirty="0">
                <a:solidFill>
                  <a:schemeClr val="bg2"/>
                </a:solidFill>
                <a:latin typeface="+mn-lt"/>
              </a:rPr>
              <a:t>Infortuni/</a:t>
            </a:r>
            <a:r>
              <a:rPr lang="it-IT" altLang="it-IT" sz="1800" b="1" dirty="0" err="1">
                <a:solidFill>
                  <a:schemeClr val="bg2"/>
                </a:solidFill>
                <a:latin typeface="+mn-lt"/>
              </a:rPr>
              <a:t>R.S.M.</a:t>
            </a:r>
            <a:endParaRPr lang="it-IT" altLang="it-IT" sz="1800" b="1" dirty="0">
              <a:solidFill>
                <a:schemeClr val="bg2"/>
              </a:solidFill>
              <a:latin typeface="+mn-lt"/>
            </a:endParaRPr>
          </a:p>
          <a:p>
            <a:pPr algn="just" eaLnBrk="1" hangingPunct="1">
              <a:buClr>
                <a:srgbClr val="FF0000"/>
              </a:buClr>
              <a:buFont typeface="Arial" pitchFamily="34" charset="0"/>
              <a:buChar char="•"/>
            </a:pPr>
            <a:r>
              <a:rPr lang="it-IT" altLang="it-IT" sz="1800" b="1" dirty="0">
                <a:solidFill>
                  <a:schemeClr val="bg2"/>
                </a:solidFill>
                <a:latin typeface="+mn-lt"/>
              </a:rPr>
              <a:t>Risparmio </a:t>
            </a:r>
          </a:p>
          <a:p>
            <a:pPr algn="just" eaLnBrk="1" hangingPunct="1">
              <a:buClr>
                <a:srgbClr val="FF0000"/>
              </a:buClr>
            </a:pPr>
            <a:r>
              <a:rPr lang="it-IT" altLang="it-IT" sz="1800" b="1" dirty="0">
                <a:solidFill>
                  <a:schemeClr val="bg2"/>
                </a:solidFill>
                <a:latin typeface="+mn-lt"/>
              </a:rPr>
              <a:t>	e Previdenza</a:t>
            </a:r>
          </a:p>
          <a:p>
            <a:pPr eaLnBrk="1" hangingPunct="1">
              <a:buClr>
                <a:srgbClr val="FF0000"/>
              </a:buClr>
              <a:buFont typeface="Arial" pitchFamily="34" charset="0"/>
              <a:buChar char="•"/>
            </a:pPr>
            <a:endParaRPr lang="it-IT" altLang="it-IT" sz="1400" b="1" dirty="0">
              <a:solidFill>
                <a:schemeClr val="bg2"/>
              </a:solidFill>
              <a:latin typeface="+mn-lt"/>
            </a:endParaRPr>
          </a:p>
        </p:txBody>
      </p:sp>
      <p:pic>
        <p:nvPicPr>
          <p:cNvPr id="51" name="Immagine 50">
            <a:extLst>
              <a:ext uri="{FF2B5EF4-FFF2-40B4-BE49-F238E27FC236}">
                <a16:creationId xmlns:a16="http://schemas.microsoft.com/office/drawing/2014/main" xmlns="" id="{0471AFAB-DF1B-408F-ADD4-CD4D529F4E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52" name="Immagine 51">
            <a:extLst>
              <a:ext uri="{FF2B5EF4-FFF2-40B4-BE49-F238E27FC236}">
                <a16:creationId xmlns:a16="http://schemas.microsoft.com/office/drawing/2014/main" xmlns="" id="{E026C710-D76E-4645-8B3C-93F28A43B48D}"/>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xmlns="" val="3043936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heckerboard(across)">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checkerboard(across)">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D5263A-26FB-483E-9F34-24A81EE975D3}"/>
              </a:ext>
            </a:extLst>
          </p:cNvPr>
          <p:cNvSpPr>
            <a:spLocks noGrp="1"/>
          </p:cNvSpPr>
          <p:nvPr>
            <p:ph type="title"/>
          </p:nvPr>
        </p:nvSpPr>
        <p:spPr>
          <a:xfrm>
            <a:off x="838200" y="365125"/>
            <a:ext cx="10515600" cy="1325563"/>
          </a:xfrm>
        </p:spPr>
        <p:txBody>
          <a:bodyPr/>
          <a:lstStyle/>
          <a:p>
            <a:endParaRPr lang="it-IT"/>
          </a:p>
        </p:txBody>
      </p:sp>
      <p:sp>
        <p:nvSpPr>
          <p:cNvPr id="3" name="Segnaposto contenuto 2">
            <a:extLst>
              <a:ext uri="{FF2B5EF4-FFF2-40B4-BE49-F238E27FC236}">
                <a16:creationId xmlns:a16="http://schemas.microsoft.com/office/drawing/2014/main" xmlns=""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xmlns=""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Titolo 1">
            <a:extLst>
              <a:ext uri="{FF2B5EF4-FFF2-40B4-BE49-F238E27FC236}">
                <a16:creationId xmlns:a16="http://schemas.microsoft.com/office/drawing/2014/main" xmlns="" id="{2AF59CEB-2028-4BC0-9FAC-1BD3292B9F73}"/>
              </a:ext>
            </a:extLst>
          </p:cNvPr>
          <p:cNvSpPr txBox="1">
            <a:spLocks/>
          </p:cNvSpPr>
          <p:nvPr/>
        </p:nvSpPr>
        <p:spPr>
          <a:xfrm>
            <a:off x="1696928" y="1697506"/>
            <a:ext cx="10071519" cy="15241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400" dirty="0">
                <a:solidFill>
                  <a:schemeClr val="bg1"/>
                </a:solidFill>
                <a:latin typeface="+mn-lt"/>
                <a:ea typeface="Open Sans Light" panose="020B0306030504020204" pitchFamily="34" charset="0"/>
                <a:cs typeface="Open Sans Light" panose="020B0306030504020204" pitchFamily="34" charset="0"/>
              </a:rPr>
              <a:t>QUESTO</a:t>
            </a:r>
            <a:r>
              <a:rPr lang="en-GB" sz="2400" dirty="0">
                <a:solidFill>
                  <a:schemeClr val="bg1"/>
                </a:solidFill>
                <a:latin typeface="+mn-lt"/>
                <a:ea typeface="Open Sans" panose="020B0606030504020204" pitchFamily="34" charset="0"/>
                <a:cs typeface="Open Sans" panose="020B0606030504020204" pitchFamily="34" charset="0"/>
              </a:rPr>
              <a:t> </a:t>
            </a:r>
            <a:r>
              <a:rPr lang="en-GB" sz="2400" b="1" dirty="0">
                <a:solidFill>
                  <a:schemeClr val="bg1"/>
                </a:solidFill>
                <a:latin typeface="+mn-lt"/>
                <a:ea typeface="Open Sans" panose="020B0606030504020204" pitchFamily="34" charset="0"/>
                <a:cs typeface="Open Sans" panose="020B0606030504020204" pitchFamily="34" charset="0"/>
              </a:rPr>
              <a:t>PROGETTO ASSICURATIVO </a:t>
            </a:r>
            <a:r>
              <a:rPr lang="en-GB" sz="2400" dirty="0">
                <a:solidFill>
                  <a:schemeClr val="bg1"/>
                </a:solidFill>
                <a:latin typeface="+mn-lt"/>
                <a:ea typeface="Open Sans Light" panose="020B0306030504020204" pitchFamily="34" charset="0"/>
                <a:cs typeface="Open Sans Light" panose="020B0306030504020204" pitchFamily="34" charset="0"/>
              </a:rPr>
              <a:t>NASCE </a:t>
            </a:r>
            <a:br>
              <a:rPr lang="en-GB" sz="2400" dirty="0">
                <a:solidFill>
                  <a:schemeClr val="bg1"/>
                </a:solidFill>
                <a:latin typeface="+mn-lt"/>
                <a:ea typeface="Open Sans Light" panose="020B0306030504020204" pitchFamily="34" charset="0"/>
                <a:cs typeface="Open Sans Light" panose="020B0306030504020204" pitchFamily="34" charset="0"/>
              </a:rPr>
            </a:br>
            <a:r>
              <a:rPr lang="en-GB" sz="2400" dirty="0">
                <a:solidFill>
                  <a:schemeClr val="bg1"/>
                </a:solidFill>
                <a:latin typeface="+mn-lt"/>
                <a:ea typeface="Open Sans Light" panose="020B0306030504020204" pitchFamily="34" charset="0"/>
                <a:cs typeface="Open Sans Light" panose="020B0306030504020204" pitchFamily="34" charset="0"/>
              </a:rPr>
              <a:t>IN </a:t>
            </a:r>
            <a:r>
              <a:rPr lang="en-GB" sz="2400" b="1" dirty="0">
                <a:solidFill>
                  <a:schemeClr val="bg1"/>
                </a:solidFill>
                <a:latin typeface="+mn-lt"/>
                <a:ea typeface="Open Sans" panose="020B0606030504020204" pitchFamily="34" charset="0"/>
                <a:cs typeface="Open Sans" panose="020B0606030504020204" pitchFamily="34" charset="0"/>
              </a:rPr>
              <a:t>ESCLUSIVA PER GLI INSEGNANTI ISCRITTI AL SINDACATO</a:t>
            </a:r>
            <a:br>
              <a:rPr lang="en-GB" sz="2400" b="1" dirty="0">
                <a:solidFill>
                  <a:schemeClr val="bg1"/>
                </a:solidFill>
                <a:latin typeface="+mn-lt"/>
                <a:ea typeface="Open Sans" panose="020B0606030504020204" pitchFamily="34" charset="0"/>
                <a:cs typeface="Open Sans" panose="020B0606030504020204" pitchFamily="34" charset="0"/>
              </a:rPr>
            </a:br>
            <a:r>
              <a:rPr lang="en-GB" sz="2400" b="1" dirty="0">
                <a:solidFill>
                  <a:schemeClr val="bg1"/>
                </a:solidFill>
                <a:latin typeface="+mn-lt"/>
                <a:ea typeface="Open Sans" panose="020B0606030504020204" pitchFamily="34" charset="0"/>
                <a:cs typeface="Open Sans" panose="020B0606030504020204" pitchFamily="34" charset="0"/>
              </a:rPr>
              <a:t>FEDERAZIONE GILDA-UNAMS</a:t>
            </a:r>
            <a:r>
              <a:rPr lang="en-GB" sz="2400" dirty="0">
                <a:solidFill>
                  <a:schemeClr val="bg1"/>
                </a:solidFill>
                <a:latin typeface="+mn-lt"/>
                <a:ea typeface="Open Sans" panose="020B0606030504020204" pitchFamily="34" charset="0"/>
                <a:cs typeface="Open Sans" panose="020B0606030504020204" pitchFamily="34" charset="0"/>
              </a:rPr>
              <a:t>, </a:t>
            </a:r>
            <a:br>
              <a:rPr lang="en-GB" sz="2400" dirty="0">
                <a:solidFill>
                  <a:schemeClr val="bg1"/>
                </a:solidFill>
                <a:latin typeface="+mn-lt"/>
                <a:ea typeface="Open Sans" panose="020B0606030504020204" pitchFamily="34" charset="0"/>
                <a:cs typeface="Open Sans" panose="020B0606030504020204" pitchFamily="34" charset="0"/>
              </a:rPr>
            </a:br>
            <a:r>
              <a:rPr lang="en-GB" sz="2000" dirty="0">
                <a:solidFill>
                  <a:schemeClr val="bg1"/>
                </a:solidFill>
                <a:latin typeface="+mn-lt"/>
                <a:ea typeface="Open Sans Light" panose="020B0306030504020204" pitchFamily="34" charset="0"/>
                <a:cs typeface="Open Sans Light" panose="020B0306030504020204" pitchFamily="34" charset="0"/>
              </a:rPr>
              <a:t>SULLA FALSARIGA DI QUANTO VIENE OFFERTO IN FRANCIA ORMAI DA QUALCHE ANNO</a:t>
            </a:r>
            <a:endParaRPr lang="it-IT" sz="2200" dirty="0">
              <a:solidFill>
                <a:schemeClr val="bg1"/>
              </a:solidFill>
              <a:latin typeface="+mn-lt"/>
              <a:ea typeface="Open Sans Light" panose="020B0306030504020204" pitchFamily="34" charset="0"/>
              <a:cs typeface="Open Sans Light" panose="020B0306030504020204" pitchFamily="34" charset="0"/>
            </a:endParaRPr>
          </a:p>
        </p:txBody>
      </p:sp>
      <p:pic>
        <p:nvPicPr>
          <p:cNvPr id="6" name="Immagine 5">
            <a:extLst>
              <a:ext uri="{FF2B5EF4-FFF2-40B4-BE49-F238E27FC236}">
                <a16:creationId xmlns:a16="http://schemas.microsoft.com/office/drawing/2014/main" xmlns="" id="{50FC68CD-B0C4-4EF2-BA79-D6D8E0F7E72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35" y="6311900"/>
            <a:ext cx="869353" cy="435266"/>
          </a:xfrm>
          <a:prstGeom prst="rect">
            <a:avLst/>
          </a:prstGeom>
        </p:spPr>
      </p:pic>
      <p:pic>
        <p:nvPicPr>
          <p:cNvPr id="7" name="Immagine 6">
            <a:extLst>
              <a:ext uri="{FF2B5EF4-FFF2-40B4-BE49-F238E27FC236}">
                <a16:creationId xmlns:a16="http://schemas.microsoft.com/office/drawing/2014/main" xmlns="" id="{4E05DDA2-61B5-4B38-8A50-E9157D4ED683}"/>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11414548" y="6176963"/>
            <a:ext cx="678617" cy="584415"/>
          </a:xfrm>
          <a:prstGeom prst="rect">
            <a:avLst/>
          </a:prstGeom>
        </p:spPr>
      </p:pic>
      <p:sp>
        <p:nvSpPr>
          <p:cNvPr id="16" name="Rettangolo 15">
            <a:extLst>
              <a:ext uri="{FF2B5EF4-FFF2-40B4-BE49-F238E27FC236}">
                <a16:creationId xmlns:a16="http://schemas.microsoft.com/office/drawing/2014/main" xmlns="" id="{E54CCECE-D5E3-42AE-A83B-D5C89440BF41}"/>
              </a:ext>
            </a:extLst>
          </p:cNvPr>
          <p:cNvSpPr/>
          <p:nvPr/>
        </p:nvSpPr>
        <p:spPr>
          <a:xfrm>
            <a:off x="1130451" y="3815365"/>
            <a:ext cx="9665208" cy="2015936"/>
          </a:xfrm>
          <a:prstGeom prst="rect">
            <a:avLst/>
          </a:prstGeom>
        </p:spPr>
        <p:txBody>
          <a:bodyPr wrap="square">
            <a:spAutoFit/>
          </a:bodyPr>
          <a:lstStyle/>
          <a:p>
            <a:pPr algn="ctr"/>
            <a:r>
              <a:rPr lang="it-IT" sz="2500" dirty="0">
                <a:solidFill>
                  <a:schemeClr val="bg1"/>
                </a:solidFill>
                <a:ea typeface="Open Sans Light" panose="020B0306030504020204" pitchFamily="34" charset="0"/>
                <a:cs typeface="Open Sans Light" panose="020B0306030504020204" pitchFamily="34" charset="0"/>
              </a:rPr>
              <a:t>Abbiamo infatti, analizzato le necessità assicurative degli insegnanti in Italia, definendo così </a:t>
            </a:r>
          </a:p>
          <a:p>
            <a:pPr algn="ctr"/>
            <a:r>
              <a:rPr lang="it-IT" sz="2500" dirty="0">
                <a:solidFill>
                  <a:schemeClr val="bg1"/>
                </a:solidFill>
                <a:ea typeface="Open Sans Light" panose="020B0306030504020204" pitchFamily="34" charset="0"/>
                <a:cs typeface="Open Sans Light" panose="020B0306030504020204" pitchFamily="34" charset="0"/>
              </a:rPr>
              <a:t>un </a:t>
            </a:r>
            <a:r>
              <a:rPr lang="it-IT" sz="2500" b="1" i="1" dirty="0">
                <a:solidFill>
                  <a:schemeClr val="bg1"/>
                </a:solidFill>
                <a:ea typeface="Open Sans" panose="020B0606030504020204" pitchFamily="34" charset="0"/>
                <a:cs typeface="Open Sans" panose="020B0606030504020204" pitchFamily="34" charset="0"/>
              </a:rPr>
              <a:t>progetto assicurativo da presentare al mondo della scuola,</a:t>
            </a:r>
          </a:p>
          <a:p>
            <a:pPr algn="ctr"/>
            <a:endParaRPr lang="it-IT" sz="2500" b="1" i="1" dirty="0">
              <a:solidFill>
                <a:schemeClr val="bg1"/>
              </a:solidFill>
            </a:endParaRPr>
          </a:p>
          <a:p>
            <a:pPr algn="ctr"/>
            <a:r>
              <a:rPr lang="it-IT" sz="2500" dirty="0">
                <a:solidFill>
                  <a:schemeClr val="bg1"/>
                </a:solidFill>
                <a:ea typeface="Open Sans Light" panose="020B0306030504020204" pitchFamily="34" charset="0"/>
                <a:cs typeface="Open Sans Light" panose="020B0306030504020204" pitchFamily="34" charset="0"/>
              </a:rPr>
              <a:t>In merito alle </a:t>
            </a:r>
            <a:r>
              <a:rPr lang="it-IT" sz="2500" u="sng" dirty="0">
                <a:solidFill>
                  <a:schemeClr val="bg1"/>
                </a:solidFill>
                <a:ea typeface="Open Sans Light" panose="020B0306030504020204" pitchFamily="34" charset="0"/>
                <a:cs typeface="Open Sans Light" panose="020B0306030504020204" pitchFamily="34" charset="0"/>
              </a:rPr>
              <a:t>seguenti coperture assicurative</a:t>
            </a:r>
            <a:r>
              <a:rPr lang="it-IT" sz="2500" dirty="0">
                <a:solidFill>
                  <a:schemeClr val="bg1"/>
                </a:solidFill>
                <a:ea typeface="Open Sans Light" panose="020B0306030504020204" pitchFamily="34" charset="0"/>
                <a:cs typeface="Open Sans Light" panose="020B0306030504020204" pitchFamily="34" charset="0"/>
              </a:rPr>
              <a:t>:</a:t>
            </a:r>
            <a:endParaRPr lang="it-IT" sz="2500" dirty="0"/>
          </a:p>
        </p:txBody>
      </p:sp>
      <p:sp>
        <p:nvSpPr>
          <p:cNvPr id="18" name="Rettangolo 17">
            <a:extLst>
              <a:ext uri="{FF2B5EF4-FFF2-40B4-BE49-F238E27FC236}">
                <a16:creationId xmlns:a16="http://schemas.microsoft.com/office/drawing/2014/main" xmlns="" id="{E001B9CF-A40C-46C6-85DA-BBD2AB303336}"/>
              </a:ext>
            </a:extLst>
          </p:cNvPr>
          <p:cNvSpPr/>
          <p:nvPr/>
        </p:nvSpPr>
        <p:spPr>
          <a:xfrm>
            <a:off x="2325799" y="420772"/>
            <a:ext cx="8603958" cy="830997"/>
          </a:xfrm>
          <a:prstGeom prst="rect">
            <a:avLst/>
          </a:prstGeom>
        </p:spPr>
        <p:txBody>
          <a:bodyPr wrap="none">
            <a:spAutoFit/>
          </a:bodyPr>
          <a:lstStyle/>
          <a:p>
            <a:pPr algn="ctr"/>
            <a:r>
              <a:rPr lang="it-IT" sz="4800" b="1" dirty="0">
                <a:solidFill>
                  <a:srgbClr val="FF0000"/>
                </a:solidFill>
                <a:effectLst>
                  <a:outerShdw blurRad="38100" dist="38100" dir="2700000" algn="tl">
                    <a:srgbClr val="000000">
                      <a:alpha val="43137"/>
                    </a:srgbClr>
                  </a:outerShdw>
                </a:effectLst>
                <a:latin typeface="Calibri" panose="020F0502020204030204" pitchFamily="34" charset="0"/>
              </a:rPr>
              <a:t>LA CONVENZIONE GILDA UNAMS</a:t>
            </a:r>
          </a:p>
        </p:txBody>
      </p:sp>
      <p:pic>
        <p:nvPicPr>
          <p:cNvPr id="11" name="Immagine 10">
            <a:extLst>
              <a:ext uri="{FF2B5EF4-FFF2-40B4-BE49-F238E27FC236}">
                <a16:creationId xmlns:a16="http://schemas.microsoft.com/office/drawing/2014/main" xmlns="" id="{FB787AD2-24B2-4A94-9C05-4FA15E11A06B}"/>
              </a:ext>
            </a:extLst>
          </p:cNvPr>
          <p:cNvPicPr>
            <a:picLocks noChangeAspect="1"/>
          </p:cNvPicPr>
          <p:nvPr/>
        </p:nvPicPr>
        <p:blipFill>
          <a:blip r:embed="rId6" cstate="print"/>
          <a:stretch>
            <a:fillRect/>
          </a:stretch>
        </p:blipFill>
        <p:spPr>
          <a:xfrm>
            <a:off x="171431" y="415636"/>
            <a:ext cx="1954251" cy="2410243"/>
          </a:xfrm>
          <a:prstGeom prst="rect">
            <a:avLst/>
          </a:prstGeom>
        </p:spPr>
      </p:pic>
    </p:spTree>
    <p:extLst>
      <p:ext uri="{BB962C8B-B14F-4D97-AF65-F5344CB8AC3E}">
        <p14:creationId xmlns:p14="http://schemas.microsoft.com/office/powerpoint/2010/main" xmlns="" val="26291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1333</Words>
  <Application>Microsoft Office PowerPoint</Application>
  <PresentationFormat>Personalizzato</PresentationFormat>
  <Paragraphs>210</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POLIZZA ASSICURATIVA A TUTELA DEGLI INSEGNANTI  ISCRITTI ALLA FEDERAZIONE GILDA-UNAMS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Monica Davolio</dc:creator>
  <cp:lastModifiedBy>A.Conte</cp:lastModifiedBy>
  <cp:revision>152</cp:revision>
  <dcterms:created xsi:type="dcterms:W3CDTF">2018-11-13T13:55:12Z</dcterms:created>
  <dcterms:modified xsi:type="dcterms:W3CDTF">2019-01-30T16:17:50Z</dcterms:modified>
</cp:coreProperties>
</file>